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3" r:id="rId1"/>
  </p:sldMasterIdLst>
  <p:notesMasterIdLst>
    <p:notesMasterId r:id="rId11"/>
  </p:notesMasterIdLst>
  <p:handoutMasterIdLst>
    <p:handoutMasterId r:id="rId12"/>
  </p:handoutMasterIdLst>
  <p:sldIdLst>
    <p:sldId id="276" r:id="rId2"/>
    <p:sldId id="294" r:id="rId3"/>
    <p:sldId id="295" r:id="rId4"/>
    <p:sldId id="296" r:id="rId5"/>
    <p:sldId id="297" r:id="rId6"/>
    <p:sldId id="298" r:id="rId7"/>
    <p:sldId id="302" r:id="rId8"/>
    <p:sldId id="303" r:id="rId9"/>
    <p:sldId id="282" r:id="rId10"/>
  </p:sldIdLst>
  <p:sldSz cx="9906000" cy="6858000" type="A4"/>
  <p:notesSz cx="6807200" cy="9939338"/>
  <p:defaultTextStyle>
    <a:defPPr>
      <a:defRPr lang="ko-KR"/>
    </a:defPPr>
    <a:lvl1pPr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1pPr>
    <a:lvl2pPr marL="336271"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2pPr>
    <a:lvl3pPr marL="672541"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3pPr>
    <a:lvl4pPr marL="1008812"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4pPr>
    <a:lvl5pPr marL="1345082"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5pPr>
    <a:lvl6pPr marL="1681353" algn="l" defTabSz="672541" rtl="0" eaLnBrk="1" latinLnBrk="0" hangingPunct="1">
      <a:defRPr sz="1800" kern="1200">
        <a:solidFill>
          <a:schemeClr val="tx1"/>
        </a:solidFill>
        <a:latin typeface="ＤＦＧ華康ゴシック体W5" pitchFamily="50" charset="-128"/>
        <a:ea typeface="ＤＦＧ華康ゴシック体W5" pitchFamily="50" charset="-128"/>
        <a:cs typeface="+mn-cs"/>
      </a:defRPr>
    </a:lvl6pPr>
    <a:lvl7pPr marL="2017624" algn="l" defTabSz="672541" rtl="0" eaLnBrk="1" latinLnBrk="0" hangingPunct="1">
      <a:defRPr sz="1800" kern="1200">
        <a:solidFill>
          <a:schemeClr val="tx1"/>
        </a:solidFill>
        <a:latin typeface="ＤＦＧ華康ゴシック体W5" pitchFamily="50" charset="-128"/>
        <a:ea typeface="ＤＦＧ華康ゴシック体W5" pitchFamily="50" charset="-128"/>
        <a:cs typeface="+mn-cs"/>
      </a:defRPr>
    </a:lvl7pPr>
    <a:lvl8pPr marL="2353894" algn="l" defTabSz="672541" rtl="0" eaLnBrk="1" latinLnBrk="0" hangingPunct="1">
      <a:defRPr sz="1800" kern="1200">
        <a:solidFill>
          <a:schemeClr val="tx1"/>
        </a:solidFill>
        <a:latin typeface="ＤＦＧ華康ゴシック体W5" pitchFamily="50" charset="-128"/>
        <a:ea typeface="ＤＦＧ華康ゴシック体W5" pitchFamily="50" charset="-128"/>
        <a:cs typeface="+mn-cs"/>
      </a:defRPr>
    </a:lvl8pPr>
    <a:lvl9pPr marL="2690165" algn="l" defTabSz="672541" rtl="0" eaLnBrk="1" latinLnBrk="0" hangingPunct="1">
      <a:defRPr sz="1800" kern="1200">
        <a:solidFill>
          <a:schemeClr val="tx1"/>
        </a:solidFill>
        <a:latin typeface="ＤＦＧ華康ゴシック体W5" pitchFamily="50" charset="-128"/>
        <a:ea typeface="ＤＦＧ華康ゴシック体W5" pitchFamily="50" charset="-128"/>
        <a:cs typeface="+mn-cs"/>
      </a:defRPr>
    </a:lvl9pPr>
  </p:defaultTextStyle>
  <p:extLst>
    <p:ext uri="{EFAFB233-063F-42B5-8137-9DF3F51BA10A}">
      <p15:sldGuideLst xmlns:p15="http://schemas.microsoft.com/office/powerpoint/2012/main">
        <p15:guide id="1" orient="horz" pos="4180">
          <p15:clr>
            <a:srgbClr val="A4A3A4"/>
          </p15:clr>
        </p15:guide>
        <p15:guide id="2" pos="5984">
          <p15:clr>
            <a:srgbClr val="A4A3A4"/>
          </p15:clr>
        </p15:guide>
      </p15:sldGuideLst>
    </p:ext>
    <p:ext uri="{2D200454-40CA-4A62-9FC3-DE9A4176ACB9}">
      <p15:notesGuideLst xmlns:p15="http://schemas.microsoft.com/office/powerpoint/2012/main">
        <p15:guide id="1" orient="horz" pos="3225">
          <p15:clr>
            <a:srgbClr val="A4A3A4"/>
          </p15:clr>
        </p15:guide>
        <p15:guide id="2" pos="2234">
          <p15:clr>
            <a:srgbClr val="A4A3A4"/>
          </p15:clr>
        </p15:guide>
        <p15:guide id="3" orient="horz" pos="3132">
          <p15:clr>
            <a:srgbClr val="A4A3A4"/>
          </p15:clr>
        </p15:guide>
        <p15:guide id="4" pos="214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336699"/>
    <a:srgbClr val="E2D9B6"/>
    <a:srgbClr val="EAEAEA"/>
    <a:srgbClr val="003366"/>
    <a:srgbClr val="FF9933"/>
    <a:srgbClr val="DDDDDD"/>
    <a:srgbClr val="66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7292A2E-F333-43FB-9621-5CBBE7FDCDCB}" styleName="淡色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淡色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073A0DAA-6AF3-43AB-8588-CEC1D06C72B9}" styleName="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202B0CA-FC54-4496-8BCA-5EF66A818D29}" styleName="濃色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7E9639D4-E3E2-4D34-9284-5A2195B3D0D7}" styleName="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012ECD-51FC-41F1-AA8D-1B2483CD663E}" styleName="淡色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C083E6E3-FA7D-4D7B-A595-EF9225AFEA82}" styleName="淡色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93D81CF-94F2-401A-BA57-92F5A7B2D0C5}" styleName="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9D7B26C5-4107-4FEC-AEDC-1716B250A1EF}" styleName="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9DCAF9ED-07DC-4A11-8D7F-57B35C25682E}" styleName="中間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2833802-FEF1-4C79-8D5D-14CF1EAF98D9}" styleName="淡色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85BE263C-DBD7-4A20-BB59-AAB30ACAA65A}" styleName="中間 3 - アクセント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中間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6" autoAdjust="0"/>
    <p:restoredTop sz="99566" autoAdjust="0"/>
  </p:normalViewPr>
  <p:slideViewPr>
    <p:cSldViewPr>
      <p:cViewPr varScale="1">
        <p:scale>
          <a:sx n="83" d="100"/>
          <a:sy n="83" d="100"/>
        </p:scale>
        <p:origin x="480" y="62"/>
      </p:cViewPr>
      <p:guideLst>
        <p:guide orient="horz" pos="4180"/>
        <p:guide pos="5984"/>
      </p:guideLst>
    </p:cSldViewPr>
  </p:slideViewPr>
  <p:outlineViewPr>
    <p:cViewPr>
      <p:scale>
        <a:sx n="33" d="100"/>
        <a:sy n="33" d="100"/>
      </p:scale>
      <p:origin x="0" y="43987"/>
    </p:cViewPr>
  </p:outlineViewPr>
  <p:notesTextViewPr>
    <p:cViewPr>
      <p:scale>
        <a:sx n="100" d="100"/>
        <a:sy n="100" d="100"/>
      </p:scale>
      <p:origin x="0" y="0"/>
    </p:cViewPr>
  </p:notesTextViewPr>
  <p:sorterViewPr>
    <p:cViewPr>
      <p:scale>
        <a:sx n="200" d="100"/>
        <a:sy n="200" d="100"/>
      </p:scale>
      <p:origin x="0" y="61400"/>
    </p:cViewPr>
  </p:sorterViewPr>
  <p:notesViewPr>
    <p:cSldViewPr>
      <p:cViewPr varScale="1">
        <p:scale>
          <a:sx n="91" d="100"/>
          <a:sy n="91" d="100"/>
        </p:scale>
        <p:origin x="-2772" y="-102"/>
      </p:cViewPr>
      <p:guideLst>
        <p:guide orient="horz" pos="3225"/>
        <p:guide pos="2234"/>
        <p:guide orient="horz" pos="3132"/>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21" name="Rectangle 5"/>
          <p:cNvSpPr>
            <a:spLocks noGrp="1" noChangeArrowheads="1"/>
          </p:cNvSpPr>
          <p:nvPr>
            <p:ph type="sldNum" sz="quarter" idx="3"/>
          </p:nvPr>
        </p:nvSpPr>
        <p:spPr bwMode="auto">
          <a:xfrm>
            <a:off x="3860260" y="9445464"/>
            <a:ext cx="2946945" cy="493880"/>
          </a:xfrm>
          <a:prstGeom prst="rect">
            <a:avLst/>
          </a:prstGeom>
          <a:noFill/>
          <a:ln w="9525">
            <a:noFill/>
            <a:miter lim="800000"/>
            <a:headEnd/>
            <a:tailEnd/>
          </a:ln>
          <a:effectLst/>
        </p:spPr>
        <p:txBody>
          <a:bodyPr vert="horz" wrap="square" lIns="95497" tIns="47751" rIns="95497" bIns="47751" numCol="1" anchor="b" anchorCtr="0" compatLnSpc="1">
            <a:prstTxWarp prst="textNoShape">
              <a:avLst/>
            </a:prstTxWarp>
          </a:bodyPr>
          <a:lstStyle>
            <a:lvl1pPr algn="r" defTabSz="955518">
              <a:defRPr kumimoji="1" sz="1100" smtClean="0">
                <a:latin typeface="ＭＳ Ｐゴシック" pitchFamily="50" charset="-128"/>
                <a:ea typeface="ＭＳ Ｐゴシック" pitchFamily="50" charset="-128"/>
              </a:defRPr>
            </a:lvl1pPr>
          </a:lstStyle>
          <a:p>
            <a:pPr>
              <a:defRPr/>
            </a:pPr>
            <a:fld id="{434E4037-DC3D-481B-8B35-431345498003}" type="slidenum">
              <a:rPr lang="en-US" altLang="ko-KR"/>
              <a:pPr>
                <a:defRPr/>
              </a:pPr>
              <a:t>‹#›</a:t>
            </a:fld>
            <a:endParaRPr lang="en-US" altLang="ko-KR"/>
          </a:p>
        </p:txBody>
      </p:sp>
    </p:spTree>
    <p:extLst>
      <p:ext uri="{BB962C8B-B14F-4D97-AF65-F5344CB8AC3E}">
        <p14:creationId xmlns:p14="http://schemas.microsoft.com/office/powerpoint/2010/main" val="273569616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bwMode="auto">
          <a:xfrm>
            <a:off x="1" y="3"/>
            <a:ext cx="2946945" cy="493880"/>
          </a:xfrm>
          <a:prstGeom prst="rect">
            <a:avLst/>
          </a:prstGeom>
          <a:noFill/>
          <a:ln w="12700" cap="sq">
            <a:noFill/>
            <a:miter lim="800000"/>
            <a:headEnd type="none" w="sm" len="sm"/>
            <a:tailEnd type="none" w="sm" len="sm"/>
          </a:ln>
          <a:effectLst/>
        </p:spPr>
        <p:txBody>
          <a:bodyPr vert="horz" wrap="none" lIns="95497" tIns="47751" rIns="95497" bIns="47751" numCol="1" anchor="ctr" anchorCtr="0" compatLnSpc="1">
            <a:prstTxWarp prst="textNoShape">
              <a:avLst/>
            </a:prstTxWarp>
          </a:bodyPr>
          <a:lstStyle>
            <a:lvl1pPr algn="l" defTabSz="955518">
              <a:defRPr kumimoji="1" sz="1100" smtClean="0">
                <a:latin typeface="ＭＳ Ｐ明朝" pitchFamily="18" charset="-128"/>
                <a:ea typeface="ＭＳ Ｐ明朝" pitchFamily="18" charset="-128"/>
              </a:defRPr>
            </a:lvl1pPr>
          </a:lstStyle>
          <a:p>
            <a:pPr>
              <a:defRPr/>
            </a:pPr>
            <a:endParaRPr lang="ja-JP" altLang="en-US"/>
          </a:p>
        </p:txBody>
      </p:sp>
      <p:sp>
        <p:nvSpPr>
          <p:cNvPr id="58371" name="Rectangle 3"/>
          <p:cNvSpPr>
            <a:spLocks noGrp="1" noChangeArrowheads="1"/>
          </p:cNvSpPr>
          <p:nvPr>
            <p:ph type="dt" idx="1"/>
          </p:nvPr>
        </p:nvSpPr>
        <p:spPr bwMode="auto">
          <a:xfrm>
            <a:off x="3860260" y="3"/>
            <a:ext cx="2946945" cy="493880"/>
          </a:xfrm>
          <a:prstGeom prst="rect">
            <a:avLst/>
          </a:prstGeom>
          <a:noFill/>
          <a:ln w="12700" cap="sq">
            <a:noFill/>
            <a:miter lim="800000"/>
            <a:headEnd type="none" w="sm" len="sm"/>
            <a:tailEnd type="none" w="sm" len="sm"/>
          </a:ln>
          <a:effectLst/>
        </p:spPr>
        <p:txBody>
          <a:bodyPr vert="horz" wrap="none" lIns="95497" tIns="47751" rIns="95497" bIns="47751" numCol="1" anchor="ctr" anchorCtr="0" compatLnSpc="1">
            <a:prstTxWarp prst="textNoShape">
              <a:avLst/>
            </a:prstTxWarp>
          </a:bodyPr>
          <a:lstStyle>
            <a:lvl1pPr algn="r" defTabSz="955518">
              <a:defRPr kumimoji="1" sz="1100" smtClean="0">
                <a:latin typeface="ＭＳ Ｐ明朝" pitchFamily="18" charset="-128"/>
                <a:ea typeface="ＭＳ Ｐ明朝" pitchFamily="18" charset="-128"/>
              </a:defRPr>
            </a:lvl1pPr>
          </a:lstStyle>
          <a:p>
            <a:pPr>
              <a:defRPr/>
            </a:pPr>
            <a:endParaRPr lang="en-US" altLang="ja-JP"/>
          </a:p>
        </p:txBody>
      </p:sp>
      <p:sp>
        <p:nvSpPr>
          <p:cNvPr id="87044" name="Rectangle 4"/>
          <p:cNvSpPr>
            <a:spLocks noGrp="1" noRot="1" noChangeAspect="1" noChangeArrowheads="1" noTextEdit="1"/>
          </p:cNvSpPr>
          <p:nvPr>
            <p:ph type="sldImg" idx="2"/>
          </p:nvPr>
        </p:nvSpPr>
        <p:spPr bwMode="auto">
          <a:xfrm>
            <a:off x="709613" y="744538"/>
            <a:ext cx="5387975" cy="3730625"/>
          </a:xfrm>
          <a:prstGeom prst="rect">
            <a:avLst/>
          </a:prstGeom>
          <a:noFill/>
          <a:ln w="9525">
            <a:solidFill>
              <a:srgbClr val="000000"/>
            </a:solidFill>
            <a:miter lim="800000"/>
            <a:headEnd/>
            <a:tailEnd/>
          </a:ln>
        </p:spPr>
      </p:sp>
      <p:sp>
        <p:nvSpPr>
          <p:cNvPr id="58373" name="Rectangle 5"/>
          <p:cNvSpPr>
            <a:spLocks noGrp="1" noChangeArrowheads="1"/>
          </p:cNvSpPr>
          <p:nvPr>
            <p:ph type="body" sz="quarter" idx="3"/>
          </p:nvPr>
        </p:nvSpPr>
        <p:spPr bwMode="auto">
          <a:xfrm>
            <a:off x="908745" y="4721192"/>
            <a:ext cx="4989714" cy="4474246"/>
          </a:xfrm>
          <a:prstGeom prst="rect">
            <a:avLst/>
          </a:prstGeom>
          <a:noFill/>
          <a:ln w="12700" cap="sq">
            <a:noFill/>
            <a:miter lim="800000"/>
            <a:headEnd type="none" w="sm" len="sm"/>
            <a:tailEnd type="none" w="sm" len="sm"/>
          </a:ln>
          <a:effectLst/>
        </p:spPr>
        <p:txBody>
          <a:bodyPr vert="horz" wrap="none" lIns="95497" tIns="47751" rIns="95497" bIns="47751" numCol="1" anchor="ctr" anchorCtr="0" compatLnSpc="1">
            <a:prstTxWarp prst="textNoShape">
              <a:avLst/>
            </a:prstTxWarp>
          </a:bodyPr>
          <a:lstStyle/>
          <a:p>
            <a:pPr lvl="0"/>
            <a:r>
              <a:rPr lang="ja-JP" altLang="en-US" noProof="0" smtClean="0"/>
              <a:t>マスター テキストの書式設定</a:t>
            </a:r>
          </a:p>
          <a:p>
            <a:pPr lvl="1"/>
            <a:r>
              <a:rPr lang="ja-JP" altLang="en-US" noProof="0" smtClean="0"/>
              <a:t>第 2 レベル</a:t>
            </a:r>
          </a:p>
          <a:p>
            <a:pPr lvl="2"/>
            <a:r>
              <a:rPr lang="ja-JP" altLang="en-US" noProof="0" smtClean="0"/>
              <a:t>第 3 レベル</a:t>
            </a:r>
          </a:p>
          <a:p>
            <a:pPr lvl="3"/>
            <a:r>
              <a:rPr lang="ja-JP" altLang="en-US" noProof="0" smtClean="0"/>
              <a:t>第 4 レベル</a:t>
            </a:r>
          </a:p>
          <a:p>
            <a:pPr lvl="4"/>
            <a:r>
              <a:rPr lang="ja-JP" altLang="en-US" noProof="0" smtClean="0"/>
              <a:t>第 5 レベル</a:t>
            </a:r>
          </a:p>
        </p:txBody>
      </p:sp>
      <p:sp>
        <p:nvSpPr>
          <p:cNvPr id="58374" name="Rectangle 6"/>
          <p:cNvSpPr>
            <a:spLocks noGrp="1" noChangeArrowheads="1"/>
          </p:cNvSpPr>
          <p:nvPr>
            <p:ph type="ftr" sz="quarter" idx="4"/>
          </p:nvPr>
        </p:nvSpPr>
        <p:spPr bwMode="auto">
          <a:xfrm>
            <a:off x="1" y="9445464"/>
            <a:ext cx="2946945" cy="493880"/>
          </a:xfrm>
          <a:prstGeom prst="rect">
            <a:avLst/>
          </a:prstGeom>
          <a:noFill/>
          <a:ln w="12700" cap="sq">
            <a:noFill/>
            <a:miter lim="800000"/>
            <a:headEnd type="none" w="sm" len="sm"/>
            <a:tailEnd type="none" w="sm" len="sm"/>
          </a:ln>
          <a:effectLst/>
        </p:spPr>
        <p:txBody>
          <a:bodyPr vert="horz" wrap="none" lIns="95497" tIns="47751" rIns="95497" bIns="47751" numCol="1" anchor="b" anchorCtr="0" compatLnSpc="1">
            <a:prstTxWarp prst="textNoShape">
              <a:avLst/>
            </a:prstTxWarp>
          </a:bodyPr>
          <a:lstStyle>
            <a:lvl1pPr algn="l" defTabSz="955518">
              <a:defRPr kumimoji="1" sz="1100" smtClean="0">
                <a:latin typeface="ＭＳ Ｐ明朝" pitchFamily="18" charset="-128"/>
                <a:ea typeface="ＭＳ Ｐ明朝" pitchFamily="18" charset="-128"/>
              </a:defRPr>
            </a:lvl1pPr>
          </a:lstStyle>
          <a:p>
            <a:pPr>
              <a:defRPr/>
            </a:pPr>
            <a:endParaRPr lang="ja-JP" altLang="en-US"/>
          </a:p>
        </p:txBody>
      </p:sp>
      <p:sp>
        <p:nvSpPr>
          <p:cNvPr id="58375" name="Rectangle 7"/>
          <p:cNvSpPr>
            <a:spLocks noGrp="1" noChangeArrowheads="1"/>
          </p:cNvSpPr>
          <p:nvPr>
            <p:ph type="sldNum" sz="quarter" idx="5"/>
          </p:nvPr>
        </p:nvSpPr>
        <p:spPr bwMode="auto">
          <a:xfrm>
            <a:off x="3860260" y="9445464"/>
            <a:ext cx="2946945" cy="493880"/>
          </a:xfrm>
          <a:prstGeom prst="rect">
            <a:avLst/>
          </a:prstGeom>
          <a:noFill/>
          <a:ln w="12700" cap="sq">
            <a:noFill/>
            <a:miter lim="800000"/>
            <a:headEnd type="none" w="sm" len="sm"/>
            <a:tailEnd type="none" w="sm" len="sm"/>
          </a:ln>
          <a:effectLst/>
        </p:spPr>
        <p:txBody>
          <a:bodyPr vert="horz" wrap="none" lIns="95497" tIns="47751" rIns="95497" bIns="47751" numCol="1" anchor="b" anchorCtr="0" compatLnSpc="1">
            <a:prstTxWarp prst="textNoShape">
              <a:avLst/>
            </a:prstTxWarp>
          </a:bodyPr>
          <a:lstStyle>
            <a:lvl1pPr algn="r" defTabSz="955518">
              <a:defRPr kumimoji="1" sz="1100" smtClean="0">
                <a:latin typeface="ＭＳ Ｐ明朝" pitchFamily="18" charset="-128"/>
                <a:ea typeface="ＭＳ Ｐ明朝" pitchFamily="18" charset="-128"/>
              </a:defRPr>
            </a:lvl1pPr>
          </a:lstStyle>
          <a:p>
            <a:pPr>
              <a:defRPr/>
            </a:pPr>
            <a:fld id="{7743D88F-1C60-4A18-8316-3E48C6765859}" type="slidenum">
              <a:rPr lang="en-US" altLang="ja-JP"/>
              <a:pPr>
                <a:defRPr/>
              </a:pPr>
              <a:t>‹#›</a:t>
            </a:fld>
            <a:endParaRPr lang="en-US" altLang="ja-JP"/>
          </a:p>
        </p:txBody>
      </p:sp>
    </p:spTree>
    <p:extLst>
      <p:ext uri="{BB962C8B-B14F-4D97-AF65-F5344CB8AC3E}">
        <p14:creationId xmlns:p14="http://schemas.microsoft.com/office/powerpoint/2010/main" val="442609636"/>
      </p:ext>
    </p:extLst>
  </p:cSld>
  <p:clrMap bg1="lt1" tx1="dk1" bg2="lt2" tx2="dk2" accent1="accent1" accent2="accent2" accent3="accent3" accent4="accent4" accent5="accent5" accent6="accent6" hlink="hlink" folHlink="folHlink"/>
  <p:hf hdr="0" ftr="0" dt="0"/>
  <p:notesStyle>
    <a:lvl1pPr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1pPr>
    <a:lvl2pPr marL="336271"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2pPr>
    <a:lvl3pPr marL="672541"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3pPr>
    <a:lvl4pPr marL="1008812"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4pPr>
    <a:lvl5pPr marL="1345082"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5pPr>
    <a:lvl6pPr marL="1681353" algn="l" defTabSz="672541" rtl="0" eaLnBrk="1" latinLnBrk="0" hangingPunct="1">
      <a:defRPr kumimoji="1" sz="900" kern="1200">
        <a:solidFill>
          <a:schemeClr val="tx1"/>
        </a:solidFill>
        <a:latin typeface="+mn-lt"/>
        <a:ea typeface="+mn-ea"/>
        <a:cs typeface="+mn-cs"/>
      </a:defRPr>
    </a:lvl6pPr>
    <a:lvl7pPr marL="2017624" algn="l" defTabSz="672541" rtl="0" eaLnBrk="1" latinLnBrk="0" hangingPunct="1">
      <a:defRPr kumimoji="1" sz="900" kern="1200">
        <a:solidFill>
          <a:schemeClr val="tx1"/>
        </a:solidFill>
        <a:latin typeface="+mn-lt"/>
        <a:ea typeface="+mn-ea"/>
        <a:cs typeface="+mn-cs"/>
      </a:defRPr>
    </a:lvl7pPr>
    <a:lvl8pPr marL="2353894" algn="l" defTabSz="672541" rtl="0" eaLnBrk="1" latinLnBrk="0" hangingPunct="1">
      <a:defRPr kumimoji="1" sz="900" kern="1200">
        <a:solidFill>
          <a:schemeClr val="tx1"/>
        </a:solidFill>
        <a:latin typeface="+mn-lt"/>
        <a:ea typeface="+mn-ea"/>
        <a:cs typeface="+mn-cs"/>
      </a:defRPr>
    </a:lvl8pPr>
    <a:lvl9pPr marL="2690165" algn="l" defTabSz="672541" rtl="0" eaLnBrk="1" latinLnBrk="0" hangingPunct="1">
      <a:defRPr kumimoji="1"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タイトル スライド">
    <p:spTree>
      <p:nvGrpSpPr>
        <p:cNvPr id="1" name=""/>
        <p:cNvGrpSpPr/>
        <p:nvPr/>
      </p:nvGrpSpPr>
      <p:grpSpPr>
        <a:xfrm>
          <a:off x="0" y="0"/>
          <a:ext cx="0" cy="0"/>
          <a:chOff x="0" y="0"/>
          <a:chExt cx="0" cy="0"/>
        </a:xfrm>
      </p:grpSpPr>
      <p:sp>
        <p:nvSpPr>
          <p:cNvPr id="1914886" name="Rectangle 6"/>
          <p:cNvSpPr>
            <a:spLocks noGrp="1" noChangeArrowheads="1"/>
          </p:cNvSpPr>
          <p:nvPr>
            <p:ph type="subTitle" sz="quarter" idx="1"/>
          </p:nvPr>
        </p:nvSpPr>
        <p:spPr>
          <a:xfrm>
            <a:off x="2792760" y="5134039"/>
            <a:ext cx="6912767" cy="375677"/>
          </a:xfrm>
          <a:ln w="12700" cap="sq">
            <a:headEnd type="none" w="sm" len="sm"/>
            <a:tailEnd type="none" w="sm" len="sm"/>
          </a:ln>
        </p:spPr>
        <p:txBody>
          <a:bodyPr wrap="square" lIns="67245" rIns="67245" anchorCtr="0">
            <a:spAutoFit/>
          </a:bodyPr>
          <a:lstStyle>
            <a:lvl1pPr marL="0" indent="0" algn="l">
              <a:lnSpc>
                <a:spcPct val="100000"/>
              </a:lnSpc>
              <a:spcBef>
                <a:spcPct val="0"/>
              </a:spcBef>
              <a:buFont typeface="平成明朝" pitchFamily="17" charset="-128"/>
              <a:buNone/>
              <a:defRPr sz="2000">
                <a:solidFill>
                  <a:schemeClr val="bg2">
                    <a:lumMod val="50000"/>
                    <a:lumOff val="50000"/>
                  </a:schemeClr>
                </a:solidFill>
                <a:latin typeface="メイリオ" panose="020B0604030504040204" pitchFamily="50" charset="-128"/>
                <a:ea typeface="メイリオ" panose="020B0604030504040204" pitchFamily="50" charset="-128"/>
              </a:defRPr>
            </a:lvl1pPr>
          </a:lstStyle>
          <a:p>
            <a:r>
              <a:rPr lang="ja-JP" altLang="en-US" smtClean="0"/>
              <a:t>マスター サブタイトルの書式設定</a:t>
            </a:r>
            <a:endParaRPr lang="ja-JP" altLang="en-US" dirty="0"/>
          </a:p>
        </p:txBody>
      </p:sp>
      <p:sp>
        <p:nvSpPr>
          <p:cNvPr id="1914885" name="Rectangle 5"/>
          <p:cNvSpPr>
            <a:spLocks noGrp="1" noChangeArrowheads="1"/>
          </p:cNvSpPr>
          <p:nvPr>
            <p:ph type="ctrTitle" sz="quarter"/>
          </p:nvPr>
        </p:nvSpPr>
        <p:spPr>
          <a:xfrm>
            <a:off x="2792760" y="3084681"/>
            <a:ext cx="6912767" cy="560343"/>
          </a:xfrm>
          <a:ln w="12700" cap="sq">
            <a:headEnd type="none" w="sm" len="sm"/>
            <a:tailEnd type="none" w="sm" len="sm"/>
          </a:ln>
        </p:spPr>
        <p:txBody>
          <a:bodyPr wrap="square" lIns="67245" tIns="33622" rIns="67245" bIns="33622" anchor="b">
            <a:spAutoFit/>
          </a:bodyPr>
          <a:lstStyle>
            <a:lvl1pPr algn="l">
              <a:defRPr sz="3200" b="1" i="0">
                <a:solidFill>
                  <a:srgbClr val="404040"/>
                </a:solidFill>
                <a:latin typeface="メイリオ"/>
                <a:ea typeface="メイリオ"/>
                <a:cs typeface="メイリオ"/>
              </a:defRPr>
            </a:lvl1pPr>
          </a:lstStyle>
          <a:p>
            <a:r>
              <a:rPr lang="ja-JP" altLang="en-US" smtClean="0"/>
              <a:t>マスター タイトルの書式設定</a:t>
            </a:r>
            <a:endParaRPr lang="ja-JP" altLang="en-US" dirty="0"/>
          </a:p>
        </p:txBody>
      </p:sp>
      <p:sp>
        <p:nvSpPr>
          <p:cNvPr id="4" name="テキスト ボックス 3"/>
          <p:cNvSpPr txBox="1"/>
          <p:nvPr userDrawn="1"/>
        </p:nvSpPr>
        <p:spPr>
          <a:xfrm>
            <a:off x="2792760" y="2557264"/>
            <a:ext cx="7113240" cy="369332"/>
          </a:xfrm>
          <a:prstGeom prst="rect">
            <a:avLst/>
          </a:prstGeom>
          <a:solidFill>
            <a:schemeClr val="accent2"/>
          </a:solidFill>
          <a:ln>
            <a:solidFill>
              <a:srgbClr val="1F497D"/>
            </a:solidFill>
          </a:ln>
        </p:spPr>
        <p:txBody>
          <a:bodyPr wrap="square" rtlCol="0">
            <a:spAutoFit/>
          </a:bodyPr>
          <a:lstStyle/>
          <a:p>
            <a:pPr algn="l"/>
            <a:endParaRPr kumimoji="1" lang="ja-JP" altLang="en-US" dirty="0" smtClean="0">
              <a:latin typeface="ヒラギノ角ゴ ProN W6"/>
              <a:ea typeface="ヒラギノ角ゴ ProN W6"/>
              <a:cs typeface="ヒラギノ角ゴ ProN W6"/>
            </a:endParaRPr>
          </a:p>
        </p:txBody>
      </p:sp>
      <p:pic>
        <p:nvPicPr>
          <p:cNvPr id="5" name="Picture 2" descr="本法人の設立が承認されました。"/>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0985" y="1968470"/>
            <a:ext cx="2646293" cy="1944216"/>
          </a:xfrm>
          <a:prstGeom prst="rect">
            <a:avLst/>
          </a:prstGeom>
          <a:noFill/>
          <a:extLst>
            <a:ext uri="{909E8E84-426E-40DD-AFC4-6F175D3DCCD1}">
              <a14:hiddenFill xmlns:a14="http://schemas.microsoft.com/office/drawing/2010/main">
                <a:solidFill>
                  <a:srgbClr val="FFFFFF"/>
                </a:solidFill>
              </a14:hiddenFill>
            </a:ext>
          </a:extLst>
        </p:spPr>
      </p:pic>
      <p:sp>
        <p:nvSpPr>
          <p:cNvPr id="7" name="テキスト プレースホルダー 6"/>
          <p:cNvSpPr>
            <a:spLocks noGrp="1"/>
          </p:cNvSpPr>
          <p:nvPr>
            <p:ph type="body" sz="quarter" idx="10"/>
          </p:nvPr>
        </p:nvSpPr>
        <p:spPr>
          <a:xfrm>
            <a:off x="2792760" y="2557264"/>
            <a:ext cx="7113240" cy="369332"/>
          </a:xfrm>
        </p:spPr>
        <p:txBody>
          <a:bodyPr anchor="ctr" anchorCtr="0"/>
          <a:lstStyle>
            <a:lvl1pPr marL="0" indent="0">
              <a:buNone/>
              <a:defRPr b="1">
                <a:solidFill>
                  <a:schemeClr val="tx1"/>
                </a:solidFill>
              </a:defRPr>
            </a:lvl1pPr>
          </a:lstStyle>
          <a:p>
            <a:pPr lvl="0"/>
            <a:r>
              <a:rPr kumimoji="1" lang="ja-JP" altLang="en-US" smtClean="0"/>
              <a:t>マスター テキストの書式設定</a:t>
            </a:r>
          </a:p>
        </p:txBody>
      </p:sp>
      <p:sp>
        <p:nvSpPr>
          <p:cNvPr id="10" name="Text Box 785"/>
          <p:cNvSpPr txBox="1">
            <a:spLocks noChangeArrowheads="1"/>
          </p:cNvSpPr>
          <p:nvPr userDrawn="1"/>
        </p:nvSpPr>
        <p:spPr bwMode="auto">
          <a:xfrm>
            <a:off x="8985448" y="195513"/>
            <a:ext cx="828675" cy="284163"/>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957263" eaLnBrk="0" hangingPunct="0">
              <a:defRPr kumimoji="1" sz="1200">
                <a:solidFill>
                  <a:schemeClr val="tx1"/>
                </a:solidFill>
                <a:latin typeface="Arial" charset="0"/>
                <a:ea typeface="ＭＳ Ｐゴシック" pitchFamily="50" charset="-128"/>
              </a:defRPr>
            </a:lvl1pPr>
            <a:lvl2pPr marL="742950" indent="-285750" defTabSz="957263" eaLnBrk="0" hangingPunct="0">
              <a:defRPr kumimoji="1" sz="1200">
                <a:solidFill>
                  <a:schemeClr val="tx1"/>
                </a:solidFill>
                <a:latin typeface="Arial" charset="0"/>
                <a:ea typeface="ＭＳ Ｐゴシック" pitchFamily="50" charset="-128"/>
              </a:defRPr>
            </a:lvl2pPr>
            <a:lvl3pPr marL="1143000" indent="-228600" defTabSz="957263" eaLnBrk="0" hangingPunct="0">
              <a:defRPr kumimoji="1" sz="1200">
                <a:solidFill>
                  <a:schemeClr val="tx1"/>
                </a:solidFill>
                <a:latin typeface="Arial" charset="0"/>
                <a:ea typeface="ＭＳ Ｐゴシック" pitchFamily="50" charset="-128"/>
              </a:defRPr>
            </a:lvl3pPr>
            <a:lvl4pPr marL="1600200" indent="-228600" defTabSz="957263" eaLnBrk="0" hangingPunct="0">
              <a:defRPr kumimoji="1" sz="1200">
                <a:solidFill>
                  <a:schemeClr val="tx1"/>
                </a:solidFill>
                <a:latin typeface="Arial" charset="0"/>
                <a:ea typeface="ＭＳ Ｐゴシック" pitchFamily="50" charset="-128"/>
              </a:defRPr>
            </a:lvl4pPr>
            <a:lvl5pPr marL="2057400" indent="-228600" defTabSz="957263" eaLnBrk="0" hangingPunct="0">
              <a:defRPr kumimoji="1" sz="1200">
                <a:solidFill>
                  <a:schemeClr val="tx1"/>
                </a:solidFill>
                <a:latin typeface="Arial" charset="0"/>
                <a:ea typeface="ＭＳ Ｐゴシック" pitchFamily="50" charset="-128"/>
              </a:defRPr>
            </a:lvl5pPr>
            <a:lvl6pPr marL="2514600" indent="-228600" defTabSz="957263" eaLnBrk="0" fontAlgn="base" hangingPunct="0">
              <a:spcBef>
                <a:spcPct val="0"/>
              </a:spcBef>
              <a:spcAft>
                <a:spcPct val="0"/>
              </a:spcAft>
              <a:defRPr kumimoji="1" sz="1200">
                <a:solidFill>
                  <a:schemeClr val="tx1"/>
                </a:solidFill>
                <a:latin typeface="Arial" charset="0"/>
                <a:ea typeface="ＭＳ Ｐゴシック" pitchFamily="50" charset="-128"/>
              </a:defRPr>
            </a:lvl6pPr>
            <a:lvl7pPr marL="2971800" indent="-228600" defTabSz="957263" eaLnBrk="0" fontAlgn="base" hangingPunct="0">
              <a:spcBef>
                <a:spcPct val="0"/>
              </a:spcBef>
              <a:spcAft>
                <a:spcPct val="0"/>
              </a:spcAft>
              <a:defRPr kumimoji="1" sz="1200">
                <a:solidFill>
                  <a:schemeClr val="tx1"/>
                </a:solidFill>
                <a:latin typeface="Arial" charset="0"/>
                <a:ea typeface="ＭＳ Ｐゴシック" pitchFamily="50" charset="-128"/>
              </a:defRPr>
            </a:lvl7pPr>
            <a:lvl8pPr marL="3429000" indent="-228600" defTabSz="957263" eaLnBrk="0" fontAlgn="base" hangingPunct="0">
              <a:spcBef>
                <a:spcPct val="0"/>
              </a:spcBef>
              <a:spcAft>
                <a:spcPct val="0"/>
              </a:spcAft>
              <a:defRPr kumimoji="1" sz="1200">
                <a:solidFill>
                  <a:schemeClr val="tx1"/>
                </a:solidFill>
                <a:latin typeface="Arial" charset="0"/>
                <a:ea typeface="ＭＳ Ｐゴシック" pitchFamily="50" charset="-128"/>
              </a:defRPr>
            </a:lvl8pPr>
            <a:lvl9pPr marL="3886200" indent="-228600" defTabSz="957263" eaLnBrk="0" fontAlgn="base" hangingPunct="0">
              <a:spcBef>
                <a:spcPct val="0"/>
              </a:spcBef>
              <a:spcAft>
                <a:spcPct val="0"/>
              </a:spcAft>
              <a:defRPr kumimoji="1" sz="1200">
                <a:solidFill>
                  <a:schemeClr val="tx1"/>
                </a:solidFill>
                <a:latin typeface="Arial" charset="0"/>
                <a:ea typeface="ＭＳ Ｐゴシック" pitchFamily="50" charset="-128"/>
              </a:defRPr>
            </a:lvl9pPr>
          </a:lstStyle>
          <a:p>
            <a:pPr eaLnBrk="1" hangingPunct="1">
              <a:spcBef>
                <a:spcPct val="50000"/>
              </a:spcBef>
            </a:pPr>
            <a:endParaRPr lang="en-US" altLang="ja-JP" dirty="0">
              <a:solidFill>
                <a:schemeClr val="bg2"/>
              </a:solidFill>
            </a:endParaRPr>
          </a:p>
        </p:txBody>
      </p:sp>
      <p:sp>
        <p:nvSpPr>
          <p:cNvPr id="9" name="テキスト プレースホルダー 8"/>
          <p:cNvSpPr>
            <a:spLocks noGrp="1"/>
          </p:cNvSpPr>
          <p:nvPr>
            <p:ph type="body" sz="quarter" idx="11"/>
          </p:nvPr>
        </p:nvSpPr>
        <p:spPr>
          <a:xfrm>
            <a:off x="8985448" y="188913"/>
            <a:ext cx="828873" cy="290763"/>
          </a:xfrm>
        </p:spPr>
        <p:txBody>
          <a:bodyPr>
            <a:normAutofit/>
          </a:bodyPr>
          <a:lstStyle>
            <a:lvl1pPr marL="0" indent="0" algn="ctr">
              <a:buNone/>
              <a:defRPr sz="1200"/>
            </a:lvl1pPr>
          </a:lstStyle>
          <a:p>
            <a:pPr lvl="0"/>
            <a:r>
              <a:rPr kumimoji="1" lang="ja-JP" altLang="en-US" smtClean="0"/>
              <a:t>マスター テキストの書式設定</a:t>
            </a:r>
          </a:p>
        </p:txBody>
      </p:sp>
      <p:sp>
        <p:nvSpPr>
          <p:cNvPr id="11" name="Rectangle 6"/>
          <p:cNvSpPr txBox="1">
            <a:spLocks noChangeArrowheads="1"/>
          </p:cNvSpPr>
          <p:nvPr userDrawn="1"/>
        </p:nvSpPr>
        <p:spPr bwMode="auto">
          <a:xfrm>
            <a:off x="2798084" y="5707166"/>
            <a:ext cx="6912767" cy="314122"/>
          </a:xfrm>
          <a:prstGeom prst="rect">
            <a:avLst/>
          </a:prstGeom>
          <a:noFill/>
          <a:ln w="12700" cap="sq">
            <a:noFill/>
            <a:miter lim="800000"/>
            <a:headEnd type="none" w="sm" len="sm"/>
            <a:tailEnd type="none" w="sm" len="sm"/>
          </a:ln>
        </p:spPr>
        <p:txBody>
          <a:bodyPr vert="horz" wrap="square" lIns="67245" tIns="33622" rIns="67245" bIns="33622" numCol="1" anchor="t" anchorCtr="0" compatLnSpc="1">
            <a:prstTxWarp prst="textNoShape">
              <a:avLst/>
            </a:prstTxWarp>
            <a:spAutoFit/>
          </a:bodyPr>
          <a:lstStyle>
            <a:lvl1pPr marL="0" indent="0" algn="l" defTabSz="972616" rtl="0" eaLnBrk="1" fontAlgn="base" hangingPunct="1">
              <a:lnSpc>
                <a:spcPct val="100000"/>
              </a:lnSpc>
              <a:spcBef>
                <a:spcPct val="0"/>
              </a:spcBef>
              <a:spcAft>
                <a:spcPct val="0"/>
              </a:spcAft>
              <a:buClr>
                <a:schemeClr val="accent2"/>
              </a:buClr>
              <a:buFont typeface="平成明朝" pitchFamily="17" charset="-128"/>
              <a:buNone/>
              <a:tabLst>
                <a:tab pos="775291" algn="l"/>
              </a:tabLst>
              <a:defRPr kumimoji="1" sz="2400" b="0" i="0" baseline="0">
                <a:solidFill>
                  <a:schemeClr val="bg2">
                    <a:lumMod val="50000"/>
                    <a:lumOff val="50000"/>
                  </a:schemeClr>
                </a:solidFill>
                <a:latin typeface="メイリオ" panose="020B0604030504040204" pitchFamily="50" charset="-128"/>
                <a:ea typeface="メイリオ" panose="020B0604030504040204" pitchFamily="50" charset="-128"/>
                <a:cs typeface="メイリオ" pitchFamily="50" charset="-128"/>
              </a:defRPr>
            </a:lvl1pPr>
            <a:lvl2pPr marL="533400" indent="-177800" algn="l" defTabSz="972616" rtl="0" eaLnBrk="1" fontAlgn="base" hangingPunct="1">
              <a:spcBef>
                <a:spcPct val="35000"/>
              </a:spcBef>
              <a:spcAft>
                <a:spcPct val="0"/>
              </a:spcAft>
              <a:buClr>
                <a:schemeClr val="bg1"/>
              </a:buClr>
              <a:buSzPct val="75000"/>
              <a:buFont typeface="ヒラギノ角ゴ ProN W3"/>
              <a:buChar char="▶"/>
              <a:tabLst>
                <a:tab pos="533400" algn="l"/>
              </a:tabLst>
              <a:defRPr kumimoji="1" sz="1800" baseline="0">
                <a:solidFill>
                  <a:srgbClr val="464646"/>
                </a:solidFill>
                <a:latin typeface="メイリオ" pitchFamily="50" charset="-128"/>
                <a:ea typeface="メイリオ" pitchFamily="50" charset="-128"/>
                <a:cs typeface="メイリオ" pitchFamily="50" charset="-128"/>
              </a:defRPr>
            </a:lvl2pPr>
            <a:lvl3pPr marL="622300" indent="-88900" algn="l" defTabSz="972616" rtl="0" eaLnBrk="1" fontAlgn="base" hangingPunct="1">
              <a:spcBef>
                <a:spcPct val="20000"/>
              </a:spcBef>
              <a:spcAft>
                <a:spcPct val="0"/>
              </a:spcAft>
              <a:buClr>
                <a:schemeClr val="bg2"/>
              </a:buClr>
              <a:buFont typeface="Wingdings" charset="2"/>
              <a:buChar char=""/>
              <a:tabLst>
                <a:tab pos="622300" algn="l"/>
              </a:tabLst>
              <a:defRPr kumimoji="1" sz="1500" baseline="0">
                <a:solidFill>
                  <a:srgbClr val="464646"/>
                </a:solidFill>
                <a:latin typeface="メイリオ" pitchFamily="50" charset="-128"/>
                <a:ea typeface="メイリオ" pitchFamily="50" charset="-128"/>
                <a:cs typeface="メイリオ" pitchFamily="50" charset="-128"/>
              </a:defRPr>
            </a:lvl3pPr>
            <a:lvl4pPr marL="923925" indent="-200025" algn="l" defTabSz="972616" rtl="0" eaLnBrk="1" fontAlgn="base" hangingPunct="1">
              <a:spcBef>
                <a:spcPct val="20000"/>
              </a:spcBef>
              <a:spcAft>
                <a:spcPct val="0"/>
              </a:spcAft>
              <a:buClr>
                <a:schemeClr val="accent3"/>
              </a:buClr>
              <a:buFont typeface="Wingdings" charset="2"/>
              <a:buChar char="u"/>
              <a:tabLst>
                <a:tab pos="924744" algn="l"/>
              </a:tabLst>
              <a:defRPr kumimoji="1" sz="1300" baseline="0">
                <a:solidFill>
                  <a:srgbClr val="464646"/>
                </a:solidFill>
                <a:latin typeface="メイリオ" pitchFamily="50" charset="-128"/>
                <a:ea typeface="メイリオ" pitchFamily="50" charset="-128"/>
                <a:cs typeface="メイリオ" pitchFamily="50" charset="-128"/>
              </a:defRPr>
            </a:lvl4pPr>
            <a:lvl5pPr marL="990130" indent="0" algn="l" defTabSz="972616" rtl="0" eaLnBrk="1" fontAlgn="base" hangingPunct="1">
              <a:spcBef>
                <a:spcPct val="20000"/>
              </a:spcBef>
              <a:spcAft>
                <a:spcPct val="0"/>
              </a:spcAft>
              <a:buClr>
                <a:schemeClr val="tx1"/>
              </a:buClr>
              <a:tabLst>
                <a:tab pos="990130" algn="l"/>
              </a:tabLst>
              <a:defRPr kumimoji="1" sz="1200" baseline="0">
                <a:solidFill>
                  <a:srgbClr val="464646"/>
                </a:solidFill>
                <a:latin typeface="メイリオ" pitchFamily="50" charset="-128"/>
                <a:ea typeface="メイリオ" pitchFamily="50" charset="-128"/>
                <a:cs typeface="メイリオ" pitchFamily="50" charset="-128"/>
              </a:defRPr>
            </a:lvl5pPr>
            <a:lvl6pPr marL="2322369"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6pPr>
            <a:lvl7pPr marL="2658640"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7pPr>
            <a:lvl8pPr marL="2994910"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8pPr>
            <a:lvl9pPr marL="3331181"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9pPr>
          </a:lstStyle>
          <a:p>
            <a:pPr algn="r" latinLnBrk="0"/>
            <a:r>
              <a:rPr lang="ja-JP" altLang="en-US" sz="1600" kern="0" dirty="0" smtClean="0"/>
              <a:t>オープン＆ビッグデータ活用・地方創生推進機構</a:t>
            </a:r>
            <a:r>
              <a:rPr lang="ja-JP" altLang="en-US" sz="1600" kern="0" baseline="0" dirty="0" smtClean="0"/>
              <a:t> 事務局</a:t>
            </a:r>
            <a:endParaRPr lang="ja-JP" altLang="en-US" sz="1600" kern="0" dirty="0" smtClean="0"/>
          </a:p>
        </p:txBody>
      </p:sp>
      <p:sp>
        <p:nvSpPr>
          <p:cNvPr id="12" name="Rectangle 5"/>
          <p:cNvSpPr txBox="1">
            <a:spLocks noChangeArrowheads="1"/>
          </p:cNvSpPr>
          <p:nvPr userDrawn="1"/>
        </p:nvSpPr>
        <p:spPr bwMode="auto">
          <a:xfrm>
            <a:off x="2792759" y="1772816"/>
            <a:ext cx="6912767" cy="437233"/>
          </a:xfrm>
          <a:prstGeom prst="rect">
            <a:avLst/>
          </a:prstGeom>
          <a:noFill/>
          <a:ln w="12700" cap="sq">
            <a:noFill/>
            <a:miter lim="800000"/>
            <a:headEnd type="none" w="sm" len="sm"/>
            <a:tailEnd type="none" w="sm" len="sm"/>
          </a:ln>
        </p:spPr>
        <p:txBody>
          <a:bodyPr vert="horz" wrap="square" lIns="67245" tIns="33622" rIns="67245" bIns="33622" numCol="1" anchor="b" anchorCtr="0" compatLnSpc="1">
            <a:prstTxWarp prst="textNoShape">
              <a:avLst/>
            </a:prstTxWarp>
            <a:spAutoFit/>
          </a:bodyPr>
          <a:lstStyle>
            <a:lvl1pPr algn="l" defTabSz="972616" rtl="0" eaLnBrk="1" fontAlgn="base" hangingPunct="1">
              <a:spcBef>
                <a:spcPct val="0"/>
              </a:spcBef>
              <a:spcAft>
                <a:spcPct val="0"/>
              </a:spcAft>
              <a:defRPr kumimoji="1" sz="3200" b="1" i="0" baseline="0">
                <a:solidFill>
                  <a:srgbClr val="404040"/>
                </a:solidFill>
                <a:latin typeface="メイリオ"/>
                <a:ea typeface="メイリオ"/>
                <a:cs typeface="メイリオ"/>
              </a:defRPr>
            </a:lvl1pPr>
            <a:lvl2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2pPr>
            <a:lvl3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3pPr>
            <a:lvl4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4pPr>
            <a:lvl5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5pPr>
            <a:lvl6pPr marL="336271"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6pPr>
            <a:lvl7pPr marL="672541"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7pPr>
            <a:lvl8pPr marL="1008812"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8pPr>
            <a:lvl9pPr marL="1345082"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9pPr>
          </a:lstStyle>
          <a:p>
            <a:pPr latinLnBrk="0"/>
            <a:r>
              <a:rPr lang="ja-JP" altLang="en-US" sz="2400" kern="0" dirty="0" smtClean="0"/>
              <a:t>オープン＆ビッグデータ活用・地方創生推進機構</a:t>
            </a: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baseline="0">
                <a:solidFill>
                  <a:schemeClr val="bg2">
                    <a:lumMod val="75000"/>
                    <a:lumOff val="25000"/>
                  </a:schemeClr>
                </a:solidFill>
                <a:latin typeface="Calibri" pitchFamily="34" charset="0"/>
              </a:defRPr>
            </a:lvl1pPr>
          </a:lstStyle>
          <a:p>
            <a:r>
              <a:rPr lang="ja-JP" altLang="en-US" smtClean="0"/>
              <a:t>マスター タイトルの書式設定</a:t>
            </a:r>
            <a:endParaRPr lang="ja-JP" altLang="en-US" dirty="0"/>
          </a:p>
        </p:txBody>
      </p:sp>
      <p:sp>
        <p:nvSpPr>
          <p:cNvPr id="3" name="コンテンツ プレースホルダ 2"/>
          <p:cNvSpPr>
            <a:spLocks noGrp="1"/>
          </p:cNvSpPr>
          <p:nvPr>
            <p:ph idx="1"/>
          </p:nvPr>
        </p:nvSpPr>
        <p:spPr/>
        <p:txBody>
          <a:bodyPr anchor="t" anchorCtr="0"/>
          <a:lstStyle>
            <a:lvl1pPr>
              <a:defRPr sz="2100"/>
            </a:lvl1pPr>
            <a:lvl2pPr>
              <a:defRPr sz="1800"/>
            </a:lvl2pPr>
            <a:lvl3pPr>
              <a:defRPr sz="1500"/>
            </a:lvl3pPr>
            <a:lvl4pPr>
              <a:defRPr sz="1300"/>
            </a:lvl4pPr>
            <a:lvl5pPr>
              <a:defRPr sz="1200"/>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4" name="Rectangle 5"/>
          <p:cNvSpPr>
            <a:spLocks noGrp="1" noChangeArrowheads="1"/>
          </p:cNvSpPr>
          <p:nvPr>
            <p:ph type="sldNum" sz="quarter" idx="10"/>
          </p:nvPr>
        </p:nvSpPr>
        <p:spPr>
          <a:ln/>
        </p:spPr>
        <p:txBody>
          <a:bodyPr/>
          <a:lstStyle>
            <a:lvl1pPr>
              <a:defRPr/>
            </a:lvl1pPr>
          </a:lstStyle>
          <a:p>
            <a:fld id="{19168A96-8FC6-49A7-AAFF-8891F4FD4FE2}"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2112708" y="2225443"/>
            <a:ext cx="7090465" cy="1913424"/>
          </a:xfrm>
        </p:spPr>
        <p:txBody>
          <a:bodyPr/>
          <a:lstStyle>
            <a:lvl1pPr algn="l">
              <a:defRPr sz="4400" b="1" cap="none">
                <a:solidFill>
                  <a:schemeClr val="bg2">
                    <a:lumMod val="75000"/>
                    <a:lumOff val="25000"/>
                  </a:schemeClr>
                </a:solidFill>
                <a:latin typeface="メイリオ" panose="020B0604030504040204" pitchFamily="50" charset="-128"/>
                <a:ea typeface="メイリオ" panose="020B0604030504040204" pitchFamily="50" charset="-128"/>
              </a:defRPr>
            </a:lvl1pPr>
          </a:lstStyle>
          <a:p>
            <a:r>
              <a:rPr lang="ja-JP" altLang="en-US" smtClean="0"/>
              <a:t>マスター タイトルの書式設定</a:t>
            </a:r>
            <a:endParaRPr lang="ja-JP" altLang="en-US" dirty="0"/>
          </a:p>
        </p:txBody>
      </p:sp>
      <p:sp>
        <p:nvSpPr>
          <p:cNvPr id="3" name="テキスト プレースホルダ 2"/>
          <p:cNvSpPr>
            <a:spLocks noGrp="1"/>
          </p:cNvSpPr>
          <p:nvPr>
            <p:ph type="body" idx="1"/>
          </p:nvPr>
        </p:nvSpPr>
        <p:spPr>
          <a:xfrm>
            <a:off x="2112708" y="4431965"/>
            <a:ext cx="7090465" cy="1501093"/>
          </a:xfrm>
        </p:spPr>
        <p:txBody>
          <a:bodyPr/>
          <a:lstStyle>
            <a:lvl1pPr marL="0" indent="0" algn="l">
              <a:buNone/>
              <a:defRPr sz="2600">
                <a:solidFill>
                  <a:schemeClr val="bg2">
                    <a:lumMod val="75000"/>
                    <a:lumOff val="25000"/>
                  </a:schemeClr>
                </a:solidFill>
                <a:latin typeface="メイリオ" panose="020B0604030504040204" pitchFamily="50" charset="-128"/>
                <a:ea typeface="メイリオ" panose="020B0604030504040204" pitchFamily="50" charset="-128"/>
              </a:defRPr>
            </a:lvl1pPr>
            <a:lvl2pPr marL="336271" indent="0">
              <a:buNone/>
              <a:defRPr sz="1300"/>
            </a:lvl2pPr>
            <a:lvl3pPr marL="672541" indent="0">
              <a:buNone/>
              <a:defRPr sz="1200"/>
            </a:lvl3pPr>
            <a:lvl4pPr marL="1008812" indent="0">
              <a:buNone/>
              <a:defRPr sz="1000"/>
            </a:lvl4pPr>
            <a:lvl5pPr marL="1345082" indent="0">
              <a:buNone/>
              <a:defRPr sz="1000"/>
            </a:lvl5pPr>
            <a:lvl6pPr marL="1681353" indent="0">
              <a:buNone/>
              <a:defRPr sz="1000"/>
            </a:lvl6pPr>
            <a:lvl7pPr marL="2017624" indent="0">
              <a:buNone/>
              <a:defRPr sz="1000"/>
            </a:lvl7pPr>
            <a:lvl8pPr marL="2353894" indent="0">
              <a:buNone/>
              <a:defRPr sz="1000"/>
            </a:lvl8pPr>
            <a:lvl9pPr marL="2690165" indent="0">
              <a:buNone/>
              <a:defRPr sz="1000"/>
            </a:lvl9pPr>
          </a:lstStyle>
          <a:p>
            <a:pPr lvl="0"/>
            <a:r>
              <a:rPr lang="ja-JP" altLang="en-US" smtClean="0"/>
              <a:t>マスター テキストの書式設定</a:t>
            </a:r>
          </a:p>
        </p:txBody>
      </p:sp>
      <p:sp>
        <p:nvSpPr>
          <p:cNvPr id="4" name="Rectangle 5"/>
          <p:cNvSpPr>
            <a:spLocks noGrp="1" noChangeArrowheads="1"/>
          </p:cNvSpPr>
          <p:nvPr>
            <p:ph type="sldNum" sz="quarter" idx="10"/>
          </p:nvPr>
        </p:nvSpPr>
        <p:spPr>
          <a:ln/>
        </p:spPr>
        <p:txBody>
          <a:bodyPr/>
          <a:lstStyle>
            <a:lvl1pPr>
              <a:defRPr/>
            </a:lvl1pPr>
          </a:lstStyle>
          <a:p>
            <a:fld id="{32A7F7E3-2EA5-4E0E-99DF-9D27F789031C}" type="slidenum">
              <a:rPr lang="ja-JP" altLang="en-US"/>
              <a:pPr/>
              <a:t>‹#›</a:t>
            </a:fld>
            <a:endParaRPr lang="en-US" altLang="ja-JP"/>
          </a:p>
        </p:txBody>
      </p:sp>
      <p:sp>
        <p:nvSpPr>
          <p:cNvPr id="5" name="正方形/長方形 4"/>
          <p:cNvSpPr/>
          <p:nvPr userDrawn="1"/>
        </p:nvSpPr>
        <p:spPr bwMode="auto">
          <a:xfrm>
            <a:off x="0" y="0"/>
            <a:ext cx="9906000" cy="1128884"/>
          </a:xfrm>
          <a:prstGeom prst="rect">
            <a:avLst/>
          </a:prstGeom>
          <a:solidFill>
            <a:srgbClr val="FFFFFF"/>
          </a:solidFill>
          <a:ln w="38100" cap="sq" cmpd="sng" algn="ctr">
            <a:solidFill>
              <a:schemeClr val="tx1"/>
            </a:solidFill>
            <a:prstDash val="solid"/>
            <a:round/>
            <a:headEnd type="none" w="sm" len="sm"/>
            <a:tailEnd type="none" w="sm" len="sm"/>
          </a:ln>
          <a:effectLst/>
        </p:spPr>
        <p:txBody>
          <a:bodyPr vert="horz" wrap="none" lIns="67254" tIns="33627" rIns="67254" bIns="33627" numCol="1" rtlCol="0" anchor="ctr" anchorCtr="0" compatLnSpc="1">
            <a:prstTxWarp prst="textNoShape">
              <a:avLst/>
            </a:prstTxWarp>
          </a:bodyPr>
          <a:lstStyle/>
          <a:p>
            <a:pPr marL="0" marR="0" indent="0" algn="ctr" defTabSz="672541" rtl="0" eaLnBrk="1" fontAlgn="base" latinLnBrk="1" hangingPunct="1">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
        <p:nvSpPr>
          <p:cNvPr id="11" name="正方形/長方形 10"/>
          <p:cNvSpPr/>
          <p:nvPr userDrawn="1"/>
        </p:nvSpPr>
        <p:spPr bwMode="auto">
          <a:xfrm>
            <a:off x="1752600" y="2198705"/>
            <a:ext cx="154210" cy="3744895"/>
          </a:xfrm>
          <a:prstGeom prst="rect">
            <a:avLst/>
          </a:prstGeom>
          <a:solidFill>
            <a:schemeClr val="accent2"/>
          </a:solidFill>
          <a:ln w="38100" cap="sq" cmpd="sng" algn="ctr">
            <a:solidFill>
              <a:schemeClr val="accent2"/>
            </a:solidFill>
            <a:prstDash val="solid"/>
            <a:round/>
            <a:headEnd type="none" w="sm" len="sm"/>
            <a:tailEnd type="none" w="sm" len="sm"/>
          </a:ln>
          <a:effectLst/>
        </p:spPr>
        <p:txBody>
          <a:bodyPr vert="horz" wrap="none" lIns="67254" tIns="33627" rIns="67254" bIns="33627" numCol="1" rtlCol="0" anchor="ctr" anchorCtr="0" compatLnSpc="1">
            <a:prstTxWarp prst="textNoShape">
              <a:avLst/>
            </a:prstTxWarp>
          </a:bodyPr>
          <a:lstStyle/>
          <a:p>
            <a:pPr marL="0" marR="0" indent="0" algn="ctr" defTabSz="672541" rtl="0" eaLnBrk="1" fontAlgn="base" latinLnBrk="1" hangingPunct="1">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_横">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dirty="0"/>
          </a:p>
        </p:txBody>
      </p:sp>
      <p:sp>
        <p:nvSpPr>
          <p:cNvPr id="3" name="コンテンツ プレースホルダ 2"/>
          <p:cNvSpPr>
            <a:spLocks noGrp="1"/>
          </p:cNvSpPr>
          <p:nvPr>
            <p:ph sz="half" idx="1"/>
          </p:nvPr>
        </p:nvSpPr>
        <p:spPr>
          <a:xfrm>
            <a:off x="351414" y="1322775"/>
            <a:ext cx="4515242" cy="5088353"/>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4" name="コンテンツ プレースホルダ 3"/>
          <p:cNvSpPr>
            <a:spLocks noGrp="1"/>
          </p:cNvSpPr>
          <p:nvPr>
            <p:ph sz="half" idx="2"/>
          </p:nvPr>
        </p:nvSpPr>
        <p:spPr>
          <a:xfrm>
            <a:off x="4982586" y="1322775"/>
            <a:ext cx="4515243" cy="5088353"/>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5"/>
          <p:cNvSpPr>
            <a:spLocks noGrp="1" noChangeArrowheads="1"/>
          </p:cNvSpPr>
          <p:nvPr>
            <p:ph type="sldNum" sz="quarter" idx="10"/>
          </p:nvPr>
        </p:nvSpPr>
        <p:spPr>
          <a:ln/>
        </p:spPr>
        <p:txBody>
          <a:bodyPr/>
          <a:lstStyle>
            <a:lvl1pPr>
              <a:defRPr/>
            </a:lvl1pPr>
          </a:lstStyle>
          <a:p>
            <a:fld id="{276C6A59-D97A-40CC-8D04-C7788F30EB56}"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_縦">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dirty="0"/>
          </a:p>
        </p:txBody>
      </p:sp>
      <p:sp>
        <p:nvSpPr>
          <p:cNvPr id="3" name="コンテンツ プレースホルダ 2"/>
          <p:cNvSpPr>
            <a:spLocks noGrp="1"/>
          </p:cNvSpPr>
          <p:nvPr>
            <p:ph sz="half" idx="1"/>
          </p:nvPr>
        </p:nvSpPr>
        <p:spPr>
          <a:xfrm>
            <a:off x="315789" y="1143000"/>
            <a:ext cx="9183247" cy="2514600"/>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15789" y="3810001"/>
            <a:ext cx="9182040" cy="2601128"/>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5"/>
          <p:cNvSpPr>
            <a:spLocks noGrp="1" noChangeArrowheads="1"/>
          </p:cNvSpPr>
          <p:nvPr>
            <p:ph type="sldNum" sz="quarter" idx="10"/>
          </p:nvPr>
        </p:nvSpPr>
        <p:spPr>
          <a:ln/>
        </p:spPr>
        <p:txBody>
          <a:bodyPr/>
          <a:lstStyle>
            <a:lvl1pPr>
              <a:defRPr/>
            </a:lvl1pPr>
          </a:lstStyle>
          <a:p>
            <a:fld id="{276C6A59-D97A-40CC-8D04-C7788F30EB56}"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5"/>
          <p:cNvSpPr>
            <a:spLocks noGrp="1" noChangeArrowheads="1"/>
          </p:cNvSpPr>
          <p:nvPr>
            <p:ph type="sldNum" sz="quarter" idx="10"/>
          </p:nvPr>
        </p:nvSpPr>
        <p:spPr>
          <a:ln/>
        </p:spPr>
        <p:txBody>
          <a:bodyPr/>
          <a:lstStyle>
            <a:lvl1pPr>
              <a:defRPr/>
            </a:lvl1pPr>
          </a:lstStyle>
          <a:p>
            <a:fld id="{889EB0C9-E24B-463D-BB62-FF98DEA61778}"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fld id="{93D94DB2-09C9-4810-9F23-4FAAE8E978D7}"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最後のページ">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0"/>
          </p:nvPr>
        </p:nvSpPr>
        <p:spPr/>
        <p:txBody>
          <a:bodyPr/>
          <a:lstStyle/>
          <a:p>
            <a:fld id="{4AB2DD74-10E0-4AB2-B6D0-27B412D7252C}" type="slidenum">
              <a:rPr lang="ja-JP" altLang="en-US" smtClean="0"/>
              <a:pPr/>
              <a:t>‹#›</a:t>
            </a:fld>
            <a:endParaRPr lang="en-US" altLang="ja-JP"/>
          </a:p>
        </p:txBody>
      </p:sp>
      <p:pic>
        <p:nvPicPr>
          <p:cNvPr id="4" name="Picture 2" descr="本法人の設立が承認されました。"/>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449707" y="2492896"/>
            <a:ext cx="3332369" cy="24482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794531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AndTwoObj" preserve="1">
  <p:cSld name="タイトル、コンテンツ、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4697" y="169366"/>
            <a:ext cx="9134339" cy="585081"/>
          </a:xfrm>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sz="half" idx="1"/>
          </p:nvPr>
        </p:nvSpPr>
        <p:spPr>
          <a:xfrm>
            <a:off x="351414" y="1272626"/>
            <a:ext cx="4515242" cy="5138501"/>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4982586" y="1272626"/>
            <a:ext cx="4515243" cy="245726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4982586" y="3930482"/>
            <a:ext cx="4515243" cy="248064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5"/>
          <p:cNvSpPr>
            <a:spLocks noGrp="1" noChangeArrowheads="1"/>
          </p:cNvSpPr>
          <p:nvPr>
            <p:ph type="sldNum" sz="quarter" idx="10"/>
          </p:nvPr>
        </p:nvSpPr>
        <p:spPr>
          <a:ln/>
        </p:spPr>
        <p:txBody>
          <a:bodyPr/>
          <a:lstStyle>
            <a:lvl1pPr>
              <a:defRPr/>
            </a:lvl1pPr>
          </a:lstStyle>
          <a:p>
            <a:fld id="{A6652962-3989-4FF4-990D-68B87D3CA273}"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913871" name="Rectangle 15"/>
          <p:cNvSpPr>
            <a:spLocks noChangeArrowheads="1"/>
          </p:cNvSpPr>
          <p:nvPr/>
        </p:nvSpPr>
        <p:spPr bwMode="auto">
          <a:xfrm>
            <a:off x="0" y="1"/>
            <a:ext cx="9906000" cy="228599"/>
          </a:xfrm>
          <a:prstGeom prst="rect">
            <a:avLst/>
          </a:prstGeom>
          <a:solidFill>
            <a:schemeClr val="accent2"/>
          </a:solidFill>
          <a:ln>
            <a:solidFill>
              <a:schemeClr val="accent2"/>
            </a:solidFill>
            <a:headEnd type="none" w="sm" len="sm"/>
            <a:tailEnd type="none" w="sm" len="sm"/>
          </a:ln>
          <a:effectLst/>
        </p:spPr>
        <p:style>
          <a:lnRef idx="1">
            <a:schemeClr val="accent3"/>
          </a:lnRef>
          <a:fillRef idx="3">
            <a:schemeClr val="accent3"/>
          </a:fillRef>
          <a:effectRef idx="2">
            <a:schemeClr val="accent3"/>
          </a:effectRef>
          <a:fontRef idx="minor">
            <a:schemeClr val="lt1"/>
          </a:fontRef>
        </p:style>
        <p:txBody>
          <a:bodyPr wrap="none" lIns="67254" tIns="33627" rIns="67254" bIns="33627" anchor="ctr"/>
          <a:lstStyle/>
          <a:p>
            <a:pPr algn="r">
              <a:defRPr/>
            </a:pPr>
            <a:r>
              <a:rPr lang="ja-JP" altLang="en-US" sz="1200" b="1" i="0" dirty="0" smtClean="0">
                <a:latin typeface="メイリオ"/>
                <a:ea typeface="メイリオ"/>
                <a:cs typeface="メイリオ"/>
              </a:rPr>
              <a:t>オープン＆ビッグデータ活用・地方創生推進機構</a:t>
            </a:r>
            <a:endParaRPr lang="en-US" altLang="ja-JP" sz="1200" b="1" i="0" dirty="0">
              <a:latin typeface="メイリオ"/>
              <a:ea typeface="メイリオ"/>
              <a:cs typeface="メイリオ"/>
            </a:endParaRPr>
          </a:p>
        </p:txBody>
      </p:sp>
      <p:sp>
        <p:nvSpPr>
          <p:cNvPr id="1913859" name="Line 3"/>
          <p:cNvSpPr>
            <a:spLocks noChangeShapeType="1"/>
          </p:cNvSpPr>
          <p:nvPr/>
        </p:nvSpPr>
        <p:spPr bwMode="auto">
          <a:xfrm>
            <a:off x="0" y="6576804"/>
            <a:ext cx="9906000" cy="0"/>
          </a:xfrm>
          <a:prstGeom prst="line">
            <a:avLst/>
          </a:prstGeom>
          <a:noFill/>
          <a:ln w="12700" cap="sq" cmpd="sng" algn="ctr">
            <a:solidFill>
              <a:srgbClr val="404040"/>
            </a:solidFill>
            <a:prstDash val="solid"/>
            <a:round/>
            <a:headEnd type="none" w="sm" len="sm"/>
            <a:tailEnd type="none" w="sm" len="sm"/>
          </a:ln>
          <a:effectLst/>
        </p:spPr>
        <p:txBody>
          <a:bodyPr wrap="none" lIns="67254" tIns="33627" rIns="67254" bIns="33627" anchor="ctr"/>
          <a:lstStyle/>
          <a:p>
            <a:pPr>
              <a:defRPr/>
            </a:pPr>
            <a:endParaRPr lang="ja-JP" altLang="en-US"/>
          </a:p>
        </p:txBody>
      </p:sp>
      <p:sp>
        <p:nvSpPr>
          <p:cNvPr id="1028" name="Rectangle 4"/>
          <p:cNvSpPr>
            <a:spLocks noGrp="1" noChangeArrowheads="1"/>
          </p:cNvSpPr>
          <p:nvPr>
            <p:ph type="body" idx="1"/>
          </p:nvPr>
        </p:nvSpPr>
        <p:spPr bwMode="auto">
          <a:xfrm>
            <a:off x="351414" y="1143000"/>
            <a:ext cx="9146415" cy="5268127"/>
          </a:xfrm>
          <a:prstGeom prst="rect">
            <a:avLst/>
          </a:prstGeom>
          <a:noFill/>
          <a:ln w="9525">
            <a:noFill/>
            <a:miter lim="800000"/>
            <a:headEnd/>
            <a:tailEnd/>
          </a:ln>
        </p:spPr>
        <p:txBody>
          <a:bodyPr vert="horz" wrap="square" lIns="0" tIns="33622" rIns="0" bIns="33622" numCol="1" anchor="t" anchorCtr="0" compatLnSpc="1">
            <a:prstTxWarp prst="textNoShape">
              <a:avLst/>
            </a:prstTxWarp>
            <a:normAutofit/>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
        <p:nvSpPr>
          <p:cNvPr id="1913861" name="Rectangle 5"/>
          <p:cNvSpPr>
            <a:spLocks noGrp="1" noChangeArrowheads="1"/>
          </p:cNvSpPr>
          <p:nvPr>
            <p:ph type="sldNum" sz="quarter" idx="4"/>
          </p:nvPr>
        </p:nvSpPr>
        <p:spPr bwMode="auto">
          <a:xfrm>
            <a:off x="9499036" y="6602804"/>
            <a:ext cx="406964" cy="255197"/>
          </a:xfrm>
          <a:prstGeom prst="rect">
            <a:avLst/>
          </a:prstGeom>
          <a:noFill/>
          <a:ln w="9525">
            <a:noFill/>
            <a:miter lim="800000"/>
            <a:headEnd/>
            <a:tailEnd/>
          </a:ln>
          <a:effectLst/>
        </p:spPr>
        <p:txBody>
          <a:bodyPr vert="horz" wrap="square" lIns="67245" tIns="33622" rIns="67245" bIns="33622" numCol="1" anchor="b" anchorCtr="0" compatLnSpc="1">
            <a:prstTxWarp prst="textNoShape">
              <a:avLst/>
            </a:prstTxWarp>
          </a:bodyPr>
          <a:lstStyle>
            <a:lvl1pPr algn="r">
              <a:defRPr kumimoji="1" sz="1100">
                <a:solidFill>
                  <a:srgbClr val="336699"/>
                </a:solidFill>
                <a:latin typeface="Arial" charset="0"/>
                <a:ea typeface="굴림" pitchFamily="34" charset="-127"/>
              </a:defRPr>
            </a:lvl1pPr>
          </a:lstStyle>
          <a:p>
            <a:fld id="{4AB2DD74-10E0-4AB2-B6D0-27B412D7252C}" type="slidenum">
              <a:rPr lang="ja-JP" altLang="en-US" smtClean="0"/>
              <a:pPr/>
              <a:t>‹#›</a:t>
            </a:fld>
            <a:endParaRPr lang="en-US" altLang="ja-JP"/>
          </a:p>
        </p:txBody>
      </p:sp>
      <p:sp>
        <p:nvSpPr>
          <p:cNvPr id="1030" name="Rectangle 6"/>
          <p:cNvSpPr>
            <a:spLocks noGrp="1" noChangeArrowheads="1"/>
          </p:cNvSpPr>
          <p:nvPr>
            <p:ph type="title"/>
          </p:nvPr>
        </p:nvSpPr>
        <p:spPr bwMode="auto">
          <a:xfrm>
            <a:off x="387642" y="304800"/>
            <a:ext cx="9134339" cy="581715"/>
          </a:xfrm>
          <a:prstGeom prst="rect">
            <a:avLst/>
          </a:prstGeom>
          <a:noFill/>
          <a:ln w="9525">
            <a:noFill/>
            <a:miter lim="800000"/>
            <a:headEnd/>
            <a:tailEnd/>
          </a:ln>
        </p:spPr>
        <p:txBody>
          <a:bodyPr vert="horz" wrap="square" lIns="0" tIns="0" rIns="0" bIns="0" numCol="1" anchor="ctr" anchorCtr="0" compatLnSpc="1">
            <a:prstTxWarp prst="textNoShape">
              <a:avLst/>
            </a:prstTxWarp>
            <a:normAutofit/>
          </a:bodyPr>
          <a:lstStyle/>
          <a:p>
            <a:pPr lvl="0"/>
            <a:r>
              <a:rPr lang="ja-JP" altLang="en-US" dirty="0" smtClean="0"/>
              <a:t>マスタ タイトルの書式設定</a:t>
            </a:r>
          </a:p>
        </p:txBody>
      </p:sp>
      <p:sp>
        <p:nvSpPr>
          <p:cNvPr id="1913873" name="Text Box 17"/>
          <p:cNvSpPr txBox="1">
            <a:spLocks noChangeArrowheads="1"/>
          </p:cNvSpPr>
          <p:nvPr/>
        </p:nvSpPr>
        <p:spPr bwMode="auto">
          <a:xfrm>
            <a:off x="252420" y="6638448"/>
            <a:ext cx="5767171" cy="221799"/>
          </a:xfrm>
          <a:prstGeom prst="rect">
            <a:avLst/>
          </a:prstGeom>
          <a:noFill/>
          <a:ln w="12700" cap="sq">
            <a:noFill/>
            <a:miter lim="800000"/>
            <a:headEnd type="none" w="sm" len="sm"/>
            <a:tailEnd type="none" w="sm" len="sm"/>
          </a:ln>
          <a:effectLst/>
        </p:spPr>
        <p:txBody>
          <a:bodyPr wrap="none" lIns="67254" tIns="33627" rIns="67254" bIns="33627">
            <a:spAutoFit/>
          </a:bodyPr>
          <a:lstStyle/>
          <a:p>
            <a:pPr algn="l">
              <a:defRPr/>
            </a:pPr>
            <a:r>
              <a:rPr lang="en-US" altLang="ja-JP" sz="1000" b="1" dirty="0" smtClean="0">
                <a:solidFill>
                  <a:srgbClr val="353535"/>
                </a:solidFill>
                <a:latin typeface="Arial" charset="0"/>
              </a:rPr>
              <a:t>© 2014 Vitalizing Local Economy Organization by Open data &amp; Big data</a:t>
            </a:r>
            <a:r>
              <a:rPr lang="en-US" altLang="ja-JP" sz="1000" b="1" baseline="0" dirty="0" smtClean="0">
                <a:solidFill>
                  <a:srgbClr val="353535"/>
                </a:solidFill>
                <a:latin typeface="Arial" charset="0"/>
              </a:rPr>
              <a:t>.</a:t>
            </a:r>
            <a:r>
              <a:rPr lang="en-US" altLang="ja-JP" sz="1000" b="1" dirty="0" smtClean="0">
                <a:solidFill>
                  <a:srgbClr val="353535"/>
                </a:solidFill>
                <a:latin typeface="Arial" charset="0"/>
              </a:rPr>
              <a:t> </a:t>
            </a:r>
            <a:r>
              <a:rPr lang="en-US" altLang="ja-JP" sz="1000" b="1" dirty="0">
                <a:solidFill>
                  <a:srgbClr val="353535"/>
                </a:solidFill>
                <a:latin typeface="Arial" charset="0"/>
              </a:rPr>
              <a:t>All Rights Reserved.</a:t>
            </a:r>
          </a:p>
        </p:txBody>
      </p:sp>
      <p:sp>
        <p:nvSpPr>
          <p:cNvPr id="9" name="Line 3"/>
          <p:cNvSpPr>
            <a:spLocks noChangeShapeType="1"/>
          </p:cNvSpPr>
          <p:nvPr/>
        </p:nvSpPr>
        <p:spPr bwMode="auto">
          <a:xfrm>
            <a:off x="0" y="990600"/>
            <a:ext cx="9906000" cy="0"/>
          </a:xfrm>
          <a:prstGeom prst="line">
            <a:avLst/>
          </a:prstGeom>
          <a:noFill/>
          <a:ln w="12700" cap="sq" cmpd="sng" algn="ctr">
            <a:solidFill>
              <a:schemeClr val="bg2">
                <a:lumMod val="75000"/>
                <a:lumOff val="25000"/>
              </a:schemeClr>
            </a:solidFill>
            <a:prstDash val="solid"/>
            <a:round/>
            <a:headEnd type="none" w="sm" len="sm"/>
            <a:tailEnd type="none" w="sm" len="sm"/>
          </a:ln>
          <a:effectLst/>
        </p:spPr>
        <p:txBody>
          <a:bodyPr wrap="none" lIns="67254" tIns="33627" rIns="67254" bIns="33627" anchor="ctr"/>
          <a:lstStyle/>
          <a:p>
            <a:pPr>
              <a:defRPr/>
            </a:pPr>
            <a:endParaRPr lang="ja-JP" altLang="en-US"/>
          </a:p>
        </p:txBody>
      </p:sp>
    </p:spTree>
  </p:cSld>
  <p:clrMap bg1="dk2" tx1="lt1" bg2="dk1" tx2="lt2" accent1="accent1" accent2="accent2" accent3="accent3" accent4="accent4" accent5="accent5" accent6="accent6" hlink="hlink" folHlink="folHlink"/>
  <p:sldLayoutIdLst>
    <p:sldLayoutId id="2147483688" r:id="rId1"/>
    <p:sldLayoutId id="2147483672" r:id="rId2"/>
    <p:sldLayoutId id="2147483673" r:id="rId3"/>
    <p:sldLayoutId id="2147483674" r:id="rId4"/>
    <p:sldLayoutId id="2147483689" r:id="rId5"/>
    <p:sldLayoutId id="2147483676" r:id="rId6"/>
    <p:sldLayoutId id="2147483677" r:id="rId7"/>
    <p:sldLayoutId id="2147483706" r:id="rId8"/>
    <p:sldLayoutId id="2147483684" r:id="rId9"/>
  </p:sldLayoutIdLst>
  <p:timing>
    <p:tnLst>
      <p:par>
        <p:cTn id="1" dur="indefinite" restart="never" nodeType="tmRoot"/>
      </p:par>
    </p:tnLst>
  </p:timing>
  <p:hf hdr="0" ftr="0" dt="0"/>
  <p:txStyles>
    <p:titleStyle>
      <a:lvl1pPr algn="l" defTabSz="972616" rtl="0" eaLnBrk="1" fontAlgn="base" hangingPunct="1">
        <a:spcBef>
          <a:spcPct val="0"/>
        </a:spcBef>
        <a:spcAft>
          <a:spcPct val="0"/>
        </a:spcAft>
        <a:defRPr kumimoji="1" sz="2600" b="1" baseline="0">
          <a:solidFill>
            <a:schemeClr val="bg2">
              <a:lumMod val="75000"/>
              <a:lumOff val="25000"/>
            </a:schemeClr>
          </a:solidFill>
          <a:latin typeface="メイリオ" panose="020B0604030504040204" pitchFamily="50" charset="-128"/>
          <a:ea typeface="メイリオ" panose="020B0604030504040204" pitchFamily="50" charset="-128"/>
          <a:cs typeface="+mj-cs"/>
        </a:defRPr>
      </a:lvl1pPr>
      <a:lvl2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2pPr>
      <a:lvl3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3pPr>
      <a:lvl4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4pPr>
      <a:lvl5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5pPr>
      <a:lvl6pPr marL="336271"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6pPr>
      <a:lvl7pPr marL="672541"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7pPr>
      <a:lvl8pPr marL="1008812"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8pPr>
      <a:lvl9pPr marL="1345082"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9pPr>
    </p:titleStyle>
    <p:bodyStyle>
      <a:lvl1pPr marL="326930" indent="-326930" algn="l" defTabSz="972616" rtl="0" eaLnBrk="1" fontAlgn="base" hangingPunct="1">
        <a:spcBef>
          <a:spcPct val="50000"/>
        </a:spcBef>
        <a:spcAft>
          <a:spcPct val="0"/>
        </a:spcAft>
        <a:buClr>
          <a:schemeClr val="accent2"/>
        </a:buClr>
        <a:buFont typeface="平成明朝" pitchFamily="17" charset="-128"/>
        <a:buChar char="■"/>
        <a:tabLst>
          <a:tab pos="775291" algn="l"/>
        </a:tabLst>
        <a:defRPr kumimoji="1" sz="2100" b="0" i="0" baseline="0">
          <a:solidFill>
            <a:srgbClr val="464646"/>
          </a:solidFill>
          <a:latin typeface="メイリオ" pitchFamily="50" charset="-128"/>
          <a:ea typeface="メイリオ" pitchFamily="50" charset="-128"/>
          <a:cs typeface="メイリオ" pitchFamily="50" charset="-128"/>
        </a:defRPr>
      </a:lvl1pPr>
      <a:lvl2pPr marL="533400" indent="-177800" algn="l" defTabSz="972616" rtl="0" eaLnBrk="1" fontAlgn="base" hangingPunct="1">
        <a:spcBef>
          <a:spcPct val="35000"/>
        </a:spcBef>
        <a:spcAft>
          <a:spcPct val="0"/>
        </a:spcAft>
        <a:buClr>
          <a:schemeClr val="bg1"/>
        </a:buClr>
        <a:buSzPct val="75000"/>
        <a:buFont typeface="ヒラギノ角ゴ ProN W3"/>
        <a:buChar char="▶"/>
        <a:tabLst>
          <a:tab pos="533400" algn="l"/>
        </a:tabLst>
        <a:defRPr kumimoji="1" sz="1800" baseline="0">
          <a:solidFill>
            <a:srgbClr val="464646"/>
          </a:solidFill>
          <a:latin typeface="メイリオ" pitchFamily="50" charset="-128"/>
          <a:ea typeface="メイリオ" pitchFamily="50" charset="-128"/>
          <a:cs typeface="メイリオ" pitchFamily="50" charset="-128"/>
        </a:defRPr>
      </a:lvl2pPr>
      <a:lvl3pPr marL="622300" indent="-88900" algn="l" defTabSz="972616" rtl="0" eaLnBrk="1" fontAlgn="base" hangingPunct="1">
        <a:spcBef>
          <a:spcPct val="20000"/>
        </a:spcBef>
        <a:spcAft>
          <a:spcPct val="0"/>
        </a:spcAft>
        <a:buClr>
          <a:schemeClr val="bg2"/>
        </a:buClr>
        <a:buFont typeface="Wingdings" charset="2"/>
        <a:buChar char=""/>
        <a:tabLst>
          <a:tab pos="622300" algn="l"/>
        </a:tabLst>
        <a:defRPr kumimoji="1" sz="1500" baseline="0">
          <a:solidFill>
            <a:srgbClr val="464646"/>
          </a:solidFill>
          <a:latin typeface="メイリオ" pitchFamily="50" charset="-128"/>
          <a:ea typeface="メイリオ" pitchFamily="50" charset="-128"/>
          <a:cs typeface="メイリオ" pitchFamily="50" charset="-128"/>
        </a:defRPr>
      </a:lvl3pPr>
      <a:lvl4pPr marL="923925" indent="-200025" algn="l" defTabSz="972616" rtl="0" eaLnBrk="1" fontAlgn="base" hangingPunct="1">
        <a:spcBef>
          <a:spcPct val="20000"/>
        </a:spcBef>
        <a:spcAft>
          <a:spcPct val="0"/>
        </a:spcAft>
        <a:buClr>
          <a:schemeClr val="accent3"/>
        </a:buClr>
        <a:buFont typeface="Wingdings" charset="2"/>
        <a:buChar char="u"/>
        <a:tabLst>
          <a:tab pos="924744" algn="l"/>
        </a:tabLst>
        <a:defRPr kumimoji="1" sz="1300" baseline="0">
          <a:solidFill>
            <a:srgbClr val="464646"/>
          </a:solidFill>
          <a:latin typeface="メイリオ" pitchFamily="50" charset="-128"/>
          <a:ea typeface="メイリオ" pitchFamily="50" charset="-128"/>
          <a:cs typeface="メイリオ" pitchFamily="50" charset="-128"/>
        </a:defRPr>
      </a:lvl4pPr>
      <a:lvl5pPr marL="990130" indent="0" algn="l" defTabSz="972616" rtl="0" eaLnBrk="1" fontAlgn="base" hangingPunct="1">
        <a:spcBef>
          <a:spcPct val="20000"/>
        </a:spcBef>
        <a:spcAft>
          <a:spcPct val="0"/>
        </a:spcAft>
        <a:buClr>
          <a:schemeClr val="tx1"/>
        </a:buClr>
        <a:tabLst>
          <a:tab pos="990130" algn="l"/>
        </a:tabLst>
        <a:defRPr kumimoji="1" sz="1200" baseline="0">
          <a:solidFill>
            <a:srgbClr val="464646"/>
          </a:solidFill>
          <a:latin typeface="メイリオ" pitchFamily="50" charset="-128"/>
          <a:ea typeface="メイリオ" pitchFamily="50" charset="-128"/>
          <a:cs typeface="メイリオ" pitchFamily="50" charset="-128"/>
        </a:defRPr>
      </a:lvl5pPr>
      <a:lvl6pPr marL="2322369"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6pPr>
      <a:lvl7pPr marL="2658640"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7pPr>
      <a:lvl8pPr marL="2994910"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8pPr>
      <a:lvl9pPr marL="3331181"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9pPr>
    </p:bodyStyle>
    <p:otherStyle>
      <a:defPPr>
        <a:defRPr lang="ja-JP"/>
      </a:defPPr>
      <a:lvl1pPr marL="0" algn="l" defTabSz="672541" rtl="0" eaLnBrk="1" latinLnBrk="0" hangingPunct="1">
        <a:defRPr kumimoji="1" sz="1300" kern="1200">
          <a:solidFill>
            <a:schemeClr val="tx1"/>
          </a:solidFill>
          <a:latin typeface="+mn-lt"/>
          <a:ea typeface="+mn-ea"/>
          <a:cs typeface="+mn-cs"/>
        </a:defRPr>
      </a:lvl1pPr>
      <a:lvl2pPr marL="336271" algn="l" defTabSz="672541" rtl="0" eaLnBrk="1" latinLnBrk="0" hangingPunct="1">
        <a:defRPr kumimoji="1" sz="1300" kern="1200">
          <a:solidFill>
            <a:schemeClr val="tx1"/>
          </a:solidFill>
          <a:latin typeface="+mn-lt"/>
          <a:ea typeface="+mn-ea"/>
          <a:cs typeface="+mn-cs"/>
        </a:defRPr>
      </a:lvl2pPr>
      <a:lvl3pPr marL="672541" algn="l" defTabSz="672541" rtl="0" eaLnBrk="1" latinLnBrk="0" hangingPunct="1">
        <a:defRPr kumimoji="1" sz="1300" kern="1200">
          <a:solidFill>
            <a:schemeClr val="tx1"/>
          </a:solidFill>
          <a:latin typeface="+mn-lt"/>
          <a:ea typeface="+mn-ea"/>
          <a:cs typeface="+mn-cs"/>
        </a:defRPr>
      </a:lvl3pPr>
      <a:lvl4pPr marL="1008812" algn="l" defTabSz="672541" rtl="0" eaLnBrk="1" latinLnBrk="0" hangingPunct="1">
        <a:defRPr kumimoji="1" sz="1300" kern="1200">
          <a:solidFill>
            <a:schemeClr val="tx1"/>
          </a:solidFill>
          <a:latin typeface="+mn-lt"/>
          <a:ea typeface="+mn-ea"/>
          <a:cs typeface="+mn-cs"/>
        </a:defRPr>
      </a:lvl4pPr>
      <a:lvl5pPr marL="1345082" algn="l" defTabSz="672541" rtl="0" eaLnBrk="1" latinLnBrk="0" hangingPunct="1">
        <a:defRPr kumimoji="1" sz="1300" kern="1200">
          <a:solidFill>
            <a:schemeClr val="tx1"/>
          </a:solidFill>
          <a:latin typeface="+mn-lt"/>
          <a:ea typeface="+mn-ea"/>
          <a:cs typeface="+mn-cs"/>
        </a:defRPr>
      </a:lvl5pPr>
      <a:lvl6pPr marL="1681353" algn="l" defTabSz="672541" rtl="0" eaLnBrk="1" latinLnBrk="0" hangingPunct="1">
        <a:defRPr kumimoji="1" sz="1300" kern="1200">
          <a:solidFill>
            <a:schemeClr val="tx1"/>
          </a:solidFill>
          <a:latin typeface="+mn-lt"/>
          <a:ea typeface="+mn-ea"/>
          <a:cs typeface="+mn-cs"/>
        </a:defRPr>
      </a:lvl6pPr>
      <a:lvl7pPr marL="2017624" algn="l" defTabSz="672541" rtl="0" eaLnBrk="1" latinLnBrk="0" hangingPunct="1">
        <a:defRPr kumimoji="1" sz="1300" kern="1200">
          <a:solidFill>
            <a:schemeClr val="tx1"/>
          </a:solidFill>
          <a:latin typeface="+mn-lt"/>
          <a:ea typeface="+mn-ea"/>
          <a:cs typeface="+mn-cs"/>
        </a:defRPr>
      </a:lvl7pPr>
      <a:lvl8pPr marL="2353894" algn="l" defTabSz="672541" rtl="0" eaLnBrk="1" latinLnBrk="0" hangingPunct="1">
        <a:defRPr kumimoji="1" sz="1300" kern="1200">
          <a:solidFill>
            <a:schemeClr val="tx1"/>
          </a:solidFill>
          <a:latin typeface="+mn-lt"/>
          <a:ea typeface="+mn-ea"/>
          <a:cs typeface="+mn-cs"/>
        </a:defRPr>
      </a:lvl8pPr>
      <a:lvl9pPr marL="2690165" algn="l" defTabSz="672541" rtl="0" eaLnBrk="1" latinLnBrk="0" hangingPunct="1">
        <a:defRPr kumimoji="1" sz="1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サブタイトル 1"/>
          <p:cNvSpPr>
            <a:spLocks noGrp="1"/>
          </p:cNvSpPr>
          <p:nvPr>
            <p:ph type="subTitle" sz="quarter" idx="1"/>
          </p:nvPr>
        </p:nvSpPr>
        <p:spPr>
          <a:xfrm>
            <a:off x="2792760" y="5134039"/>
            <a:ext cx="6912767" cy="375677"/>
          </a:xfrm>
        </p:spPr>
        <p:txBody>
          <a:bodyPr/>
          <a:lstStyle/>
          <a:p>
            <a:r>
              <a:rPr lang="en-US" altLang="ja-JP" dirty="0" smtClean="0"/>
              <a:t>2015.3.16</a:t>
            </a:r>
            <a:endParaRPr lang="en-US" altLang="ja-JP" sz="2000" dirty="0" smtClean="0"/>
          </a:p>
        </p:txBody>
      </p:sp>
      <p:sp>
        <p:nvSpPr>
          <p:cNvPr id="3" name="タイトル 2"/>
          <p:cNvSpPr>
            <a:spLocks noGrp="1"/>
          </p:cNvSpPr>
          <p:nvPr>
            <p:ph type="ctrTitle" sz="quarter"/>
          </p:nvPr>
        </p:nvSpPr>
        <p:spPr>
          <a:xfrm>
            <a:off x="2792760" y="2643342"/>
            <a:ext cx="6912767" cy="1361722"/>
          </a:xfrm>
        </p:spPr>
        <p:txBody>
          <a:bodyPr/>
          <a:lstStyle/>
          <a:p>
            <a:r>
              <a:rPr lang="ja-JP" altLang="en-US" sz="2800" dirty="0" smtClean="0">
                <a:latin typeface="メイリオ" pitchFamily="50" charset="-128"/>
                <a:ea typeface="メイリオ" pitchFamily="50" charset="-128"/>
                <a:cs typeface="メイリオ" pitchFamily="50" charset="-128"/>
              </a:rPr>
              <a:t>対価性のあるデータのオープンデータ化について</a:t>
            </a:r>
            <a:endParaRPr lang="ja-JP" altLang="en-US" sz="2800" dirty="0">
              <a:latin typeface="メイリオ" pitchFamily="50" charset="-128"/>
              <a:ea typeface="メイリオ" pitchFamily="50" charset="-128"/>
              <a:cs typeface="メイリオ" pitchFamily="50" charset="-128"/>
            </a:endParaRPr>
          </a:p>
        </p:txBody>
      </p:sp>
      <p:sp>
        <p:nvSpPr>
          <p:cNvPr id="4" name="テキスト プレースホルダー 3"/>
          <p:cNvSpPr>
            <a:spLocks noGrp="1"/>
          </p:cNvSpPr>
          <p:nvPr>
            <p:ph type="body" sz="quarter" idx="10"/>
          </p:nvPr>
        </p:nvSpPr>
        <p:spPr/>
        <p:txBody>
          <a:bodyPr>
            <a:normAutofit lnSpcReduction="10000"/>
          </a:bodyPr>
          <a:lstStyle/>
          <a:p>
            <a:r>
              <a:rPr kumimoji="1" lang="ja-JP" altLang="en-US" dirty="0" smtClean="0"/>
              <a:t>平成</a:t>
            </a:r>
            <a:r>
              <a:rPr kumimoji="1" lang="en-US" altLang="ja-JP" dirty="0" smtClean="0"/>
              <a:t>26</a:t>
            </a:r>
            <a:r>
              <a:rPr kumimoji="1" lang="ja-JP" altLang="en-US" dirty="0" smtClean="0"/>
              <a:t>年度　第３回データガバナンス委員会資料</a:t>
            </a:r>
            <a:endParaRPr kumimoji="1" lang="ja-JP" altLang="en-US" dirty="0"/>
          </a:p>
        </p:txBody>
      </p:sp>
      <p:sp>
        <p:nvSpPr>
          <p:cNvPr id="8" name="テキスト プレースホルダー 7"/>
          <p:cNvSpPr>
            <a:spLocks noGrp="1"/>
          </p:cNvSpPr>
          <p:nvPr>
            <p:ph type="body" sz="quarter" idx="11"/>
          </p:nvPr>
        </p:nvSpPr>
        <p:spPr>
          <a:xfrm>
            <a:off x="8985448" y="188641"/>
            <a:ext cx="828873" cy="288032"/>
          </a:xfrm>
        </p:spPr>
        <p:txBody>
          <a:bodyPr anchor="ctr"/>
          <a:lstStyle/>
          <a:p>
            <a:r>
              <a:rPr kumimoji="1" lang="ja-JP" altLang="en-US" dirty="0" smtClean="0"/>
              <a:t>資料</a:t>
            </a:r>
            <a:r>
              <a:rPr lang="en-US" altLang="ja-JP" dirty="0"/>
              <a:t>2</a:t>
            </a:r>
            <a:endParaRPr kumimoji="1" lang="ja-JP" altLang="en-US" dirty="0"/>
          </a:p>
        </p:txBody>
      </p:sp>
      <p:pic>
        <p:nvPicPr>
          <p:cNvPr id="1026" name="Picture 2" descr="本法人の設立が承認されました。"/>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985" y="1968470"/>
            <a:ext cx="2646293" cy="19442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00398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2400" dirty="0" smtClean="0"/>
              <a:t>１．行政が有償でデータ提供をする理由</a:t>
            </a:r>
            <a:endParaRPr kumimoji="1" lang="ja-JP" altLang="en-US" sz="2400" dirty="0"/>
          </a:p>
        </p:txBody>
      </p:sp>
      <p:sp>
        <p:nvSpPr>
          <p:cNvPr id="3" name="コンテンツ プレースホルダー 2"/>
          <p:cNvSpPr>
            <a:spLocks noGrp="1"/>
          </p:cNvSpPr>
          <p:nvPr>
            <p:ph idx="1"/>
          </p:nvPr>
        </p:nvSpPr>
        <p:spPr>
          <a:xfrm>
            <a:off x="351414" y="1143001"/>
            <a:ext cx="9146415" cy="1349895"/>
          </a:xfrm>
        </p:spPr>
        <p:txBody>
          <a:bodyPr>
            <a:normAutofit/>
          </a:bodyPr>
          <a:lstStyle/>
          <a:p>
            <a:pPr marL="360000" indent="-342900">
              <a:spcBef>
                <a:spcPts val="600"/>
              </a:spcBef>
              <a:buFont typeface="Wingdings" panose="05000000000000000000" pitchFamily="2" charset="2"/>
              <a:buChar char="l"/>
            </a:pPr>
            <a:r>
              <a:rPr lang="ja-JP" altLang="en-US" dirty="0" smtClean="0">
                <a:solidFill>
                  <a:schemeClr val="bg2"/>
                </a:solidFill>
              </a:rPr>
              <a:t>行政の提供するデータには複数の有償で提供されるデータがある。</a:t>
            </a:r>
            <a:endParaRPr lang="en-US" altLang="ja-JP" dirty="0" smtClean="0">
              <a:solidFill>
                <a:schemeClr val="bg2"/>
              </a:solidFill>
            </a:endParaRPr>
          </a:p>
          <a:p>
            <a:pPr marL="360000" indent="-342900">
              <a:spcBef>
                <a:spcPts val="600"/>
              </a:spcBef>
              <a:buFont typeface="Wingdings" panose="05000000000000000000" pitchFamily="2" charset="2"/>
              <a:buChar char="l"/>
            </a:pPr>
            <a:r>
              <a:rPr lang="ja-JP" altLang="en-US" dirty="0" smtClean="0">
                <a:solidFill>
                  <a:schemeClr val="bg2"/>
                </a:solidFill>
              </a:rPr>
              <a:t>利用者に負担を求める理由としては、以下のような理由があげられる。</a:t>
            </a:r>
            <a:endParaRPr lang="en-US" altLang="ja-JP" dirty="0">
              <a:solidFill>
                <a:schemeClr val="bg2"/>
              </a:solidFill>
            </a:endParaRPr>
          </a:p>
          <a:p>
            <a:pPr marL="360000" indent="-342900">
              <a:spcBef>
                <a:spcPts val="600"/>
              </a:spcBef>
              <a:buFont typeface="Wingdings" panose="05000000000000000000" pitchFamily="2" charset="2"/>
              <a:buChar char="l"/>
            </a:pPr>
            <a:endParaRPr lang="en-US" altLang="ja-JP" dirty="0" smtClean="0">
              <a:solidFill>
                <a:schemeClr val="bg2"/>
              </a:solidFill>
            </a:endParaRPr>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2</a:t>
            </a:fld>
            <a:endParaRPr lang="en-US" altLang="ja-JP"/>
          </a:p>
        </p:txBody>
      </p:sp>
      <p:graphicFrame>
        <p:nvGraphicFramePr>
          <p:cNvPr id="5" name="表 4"/>
          <p:cNvGraphicFramePr>
            <a:graphicFrameLocks noGrp="1"/>
          </p:cNvGraphicFramePr>
          <p:nvPr>
            <p:extLst>
              <p:ext uri="{D42A27DB-BD31-4B8C-83A1-F6EECF244321}">
                <p14:modId xmlns:p14="http://schemas.microsoft.com/office/powerpoint/2010/main" val="1604042588"/>
              </p:ext>
            </p:extLst>
          </p:nvPr>
        </p:nvGraphicFramePr>
        <p:xfrm>
          <a:off x="632520" y="2780928"/>
          <a:ext cx="8568952" cy="3208894"/>
        </p:xfrm>
        <a:graphic>
          <a:graphicData uri="http://schemas.openxmlformats.org/drawingml/2006/table">
            <a:tbl>
              <a:tblPr firstRow="1" bandRow="1">
                <a:tableStyleId>{21E4AEA4-8DFA-4A89-87EB-49C32662AFE0}</a:tableStyleId>
              </a:tblPr>
              <a:tblGrid>
                <a:gridCol w="2952328"/>
                <a:gridCol w="5616624"/>
              </a:tblGrid>
              <a:tr h="288032">
                <a:tc>
                  <a:txBody>
                    <a:bodyPr/>
                    <a:lstStyle/>
                    <a:p>
                      <a:r>
                        <a:rPr kumimoji="1" lang="ja-JP" altLang="en-US" sz="1600" dirty="0" smtClean="0"/>
                        <a:t>分類</a:t>
                      </a:r>
                      <a:endParaRPr kumimoji="1" lang="ja-JP" altLang="en-US" sz="1600" dirty="0"/>
                    </a:p>
                  </a:txBody>
                  <a:tcPr anchor="ctr"/>
                </a:tc>
                <a:tc>
                  <a:txBody>
                    <a:bodyPr/>
                    <a:lstStyle/>
                    <a:p>
                      <a:r>
                        <a:rPr kumimoji="1" lang="ja-JP" altLang="en-US" sz="1600" dirty="0" smtClean="0"/>
                        <a:t>内容</a:t>
                      </a:r>
                      <a:endParaRPr kumimoji="1" lang="ja-JP" altLang="en-US" sz="1600" dirty="0"/>
                    </a:p>
                  </a:txBody>
                  <a:tcPr anchor="ctr"/>
                </a:tc>
              </a:tr>
              <a:tr h="1704120">
                <a:tc>
                  <a:txBody>
                    <a:bodyPr/>
                    <a:lstStyle/>
                    <a:p>
                      <a:pPr marL="0" marR="0" lvl="1" indent="0" algn="l" defTabSz="672541" rtl="0" eaLnBrk="1" fontAlgn="auto" latinLnBrk="0" hangingPunct="1">
                        <a:lnSpc>
                          <a:spcPct val="100000"/>
                        </a:lnSpc>
                        <a:spcBef>
                          <a:spcPts val="0"/>
                        </a:spcBef>
                        <a:spcAft>
                          <a:spcPts val="0"/>
                        </a:spcAft>
                        <a:buClrTx/>
                        <a:buSzTx/>
                        <a:buFontTx/>
                        <a:buNone/>
                        <a:tabLst/>
                        <a:defRPr/>
                      </a:pPr>
                      <a:r>
                        <a:rPr lang="ja-JP" altLang="en-US" sz="1600" dirty="0" smtClean="0"/>
                        <a:t>実費の請求</a:t>
                      </a:r>
                      <a:endParaRPr lang="en-US" altLang="ja-JP" sz="1600" dirty="0" smtClean="0">
                        <a:solidFill>
                          <a:schemeClr val="bg2"/>
                        </a:solidFill>
                      </a:endParaRPr>
                    </a:p>
                  </a:txBody>
                  <a:tcPr anchor="ctr"/>
                </a:tc>
                <a:tc>
                  <a:txBody>
                    <a:bodyPr/>
                    <a:lstStyle/>
                    <a:p>
                      <a:pPr marL="285750" indent="-285750">
                        <a:buFont typeface="Arial" panose="020B0604020202020204" pitchFamily="34" charset="0"/>
                        <a:buChar char="•"/>
                      </a:pPr>
                      <a:r>
                        <a:rPr kumimoji="1" lang="ja-JP" altLang="en-US" sz="1600" dirty="0" smtClean="0"/>
                        <a:t>データの複製や提供にかかる費用の請求。</a:t>
                      </a:r>
                    </a:p>
                    <a:p>
                      <a:pPr marL="285750" indent="-285750">
                        <a:buFont typeface="Arial" panose="020B0604020202020204" pitchFamily="34" charset="0"/>
                        <a:buChar char="•"/>
                      </a:pPr>
                      <a:r>
                        <a:rPr kumimoji="1" lang="ja-JP" altLang="en-US" sz="1600" dirty="0" smtClean="0"/>
                        <a:t>データをコピーしたときのメディア代（紙、</a:t>
                      </a:r>
                      <a:r>
                        <a:rPr kumimoji="1" lang="en-US" altLang="ja-JP" sz="1600" dirty="0" smtClean="0"/>
                        <a:t>CD-R</a:t>
                      </a:r>
                      <a:r>
                        <a:rPr kumimoji="1" lang="ja-JP" altLang="en-US" sz="1600" dirty="0" smtClean="0"/>
                        <a:t>等）や、場合によりコピーに関する人件費が含まれる場合がある。</a:t>
                      </a:r>
                      <a:endParaRPr kumimoji="1" lang="en-US" altLang="ja-JP" sz="1600" dirty="0" smtClean="0"/>
                    </a:p>
                    <a:p>
                      <a:pPr marL="285750" indent="-285750">
                        <a:buFont typeface="Arial" panose="020B0604020202020204" pitchFamily="34" charset="0"/>
                        <a:buChar char="•"/>
                      </a:pPr>
                      <a:r>
                        <a:rPr kumimoji="1" lang="ja-JP" altLang="en-US" sz="1600" dirty="0" smtClean="0"/>
                        <a:t>サーバでのダウンロード提供の場合、サーバ運用の費用が求められることもある。</a:t>
                      </a:r>
                    </a:p>
                  </a:txBody>
                  <a:tcPr anchor="ctr"/>
                </a:tc>
              </a:tr>
              <a:tr h="1169494">
                <a:tc>
                  <a:txBody>
                    <a:bodyPr/>
                    <a:lstStyle/>
                    <a:p>
                      <a:r>
                        <a:rPr lang="ja-JP" altLang="en-US" sz="1600" dirty="0" smtClean="0"/>
                        <a:t>データ整備費用の一部請求</a:t>
                      </a:r>
                      <a:endParaRPr kumimoji="1" lang="ja-JP" altLang="en-US" sz="1600" dirty="0"/>
                    </a:p>
                  </a:txBody>
                  <a:tcPr anchor="ctr"/>
                </a:tc>
                <a:tc>
                  <a:txBody>
                    <a:bodyPr/>
                    <a:lstStyle/>
                    <a:p>
                      <a:pPr marL="285750" indent="-285750">
                        <a:buFont typeface="Arial" panose="020B0604020202020204" pitchFamily="34" charset="0"/>
                        <a:buChar char="•"/>
                      </a:pPr>
                      <a:r>
                        <a:rPr kumimoji="1" lang="ja-JP" altLang="en-US" sz="1600" dirty="0" smtClean="0"/>
                        <a:t>データの作成にかかる費用の一部を請求。</a:t>
                      </a:r>
                    </a:p>
                    <a:p>
                      <a:pPr marL="285750" indent="-285750">
                        <a:buFont typeface="Arial" panose="020B0604020202020204" pitchFamily="34" charset="0"/>
                        <a:buChar char="•"/>
                      </a:pPr>
                      <a:r>
                        <a:rPr kumimoji="1" lang="ja-JP" altLang="en-US" sz="1600" dirty="0" smtClean="0"/>
                        <a:t>公共データは税金によって作成されることが多い。自治体によっては、整備費用の一部をデータの利用者に請求している。</a:t>
                      </a:r>
                    </a:p>
                  </a:txBody>
                  <a:tcPr anchor="ctr"/>
                </a:tc>
              </a:tr>
            </a:tbl>
          </a:graphicData>
        </a:graphic>
      </p:graphicFrame>
    </p:spTree>
    <p:extLst>
      <p:ext uri="{BB962C8B-B14F-4D97-AF65-F5344CB8AC3E}">
        <p14:creationId xmlns:p14="http://schemas.microsoft.com/office/powerpoint/2010/main" val="17253416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2400" dirty="0" smtClean="0"/>
              <a:t>２．行政が有償でデータ提供をしている例</a:t>
            </a:r>
            <a:endParaRPr kumimoji="1" lang="ja-JP" altLang="en-US" sz="2400" dirty="0"/>
          </a:p>
        </p:txBody>
      </p:sp>
      <p:sp>
        <p:nvSpPr>
          <p:cNvPr id="3" name="コンテンツ プレースホルダー 2"/>
          <p:cNvSpPr>
            <a:spLocks noGrp="1"/>
          </p:cNvSpPr>
          <p:nvPr>
            <p:ph idx="1"/>
          </p:nvPr>
        </p:nvSpPr>
        <p:spPr>
          <a:xfrm>
            <a:off x="351414" y="1143001"/>
            <a:ext cx="9146415" cy="1349895"/>
          </a:xfrm>
        </p:spPr>
        <p:txBody>
          <a:bodyPr>
            <a:normAutofit/>
          </a:bodyPr>
          <a:lstStyle/>
          <a:p>
            <a:pPr marL="360000" indent="-342900">
              <a:spcBef>
                <a:spcPts val="600"/>
              </a:spcBef>
              <a:buFont typeface="Wingdings" panose="05000000000000000000" pitchFamily="2" charset="2"/>
              <a:buChar char="l"/>
            </a:pPr>
            <a:r>
              <a:rPr lang="ja-JP" altLang="en-US" dirty="0" smtClean="0">
                <a:solidFill>
                  <a:schemeClr val="bg2"/>
                </a:solidFill>
              </a:rPr>
              <a:t>実際に有償で提供されているデータには以下のようなものが存在する。</a:t>
            </a:r>
            <a:endParaRPr lang="en-US" altLang="ja-JP" dirty="0" smtClean="0">
              <a:solidFill>
                <a:schemeClr val="bg2"/>
              </a:solidFill>
            </a:endParaRPr>
          </a:p>
          <a:p>
            <a:pPr marL="360000" indent="-342900">
              <a:spcBef>
                <a:spcPts val="600"/>
              </a:spcBef>
              <a:buFont typeface="Wingdings" panose="05000000000000000000" pitchFamily="2" charset="2"/>
              <a:buChar char="l"/>
            </a:pPr>
            <a:endParaRPr lang="en-US" altLang="ja-JP" dirty="0">
              <a:solidFill>
                <a:schemeClr val="bg2"/>
              </a:solidFill>
            </a:endParaRPr>
          </a:p>
          <a:p>
            <a:pPr marL="360000" indent="-342900">
              <a:spcBef>
                <a:spcPts val="600"/>
              </a:spcBef>
              <a:buFont typeface="Wingdings" panose="05000000000000000000" pitchFamily="2" charset="2"/>
              <a:buChar char="l"/>
            </a:pPr>
            <a:endParaRPr lang="en-US" altLang="ja-JP" dirty="0" smtClean="0">
              <a:solidFill>
                <a:schemeClr val="bg2"/>
              </a:solidFill>
            </a:endParaRPr>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3</a:t>
            </a:fld>
            <a:endParaRPr lang="en-US" altLang="ja-JP"/>
          </a:p>
        </p:txBody>
      </p:sp>
      <p:graphicFrame>
        <p:nvGraphicFramePr>
          <p:cNvPr id="5" name="表 4"/>
          <p:cNvGraphicFramePr>
            <a:graphicFrameLocks noGrp="1"/>
          </p:cNvGraphicFramePr>
          <p:nvPr>
            <p:extLst>
              <p:ext uri="{D42A27DB-BD31-4B8C-83A1-F6EECF244321}">
                <p14:modId xmlns:p14="http://schemas.microsoft.com/office/powerpoint/2010/main" val="3467309727"/>
              </p:ext>
            </p:extLst>
          </p:nvPr>
        </p:nvGraphicFramePr>
        <p:xfrm>
          <a:off x="411794" y="1700808"/>
          <a:ext cx="9110187" cy="4732000"/>
        </p:xfrm>
        <a:graphic>
          <a:graphicData uri="http://schemas.openxmlformats.org/drawingml/2006/table">
            <a:tbl>
              <a:tblPr firstRow="1" bandRow="1">
                <a:tableStyleId>{21E4AEA4-8DFA-4A89-87EB-49C32662AFE0}</a:tableStyleId>
              </a:tblPr>
              <a:tblGrid>
                <a:gridCol w="820942"/>
                <a:gridCol w="3240360"/>
                <a:gridCol w="3600400"/>
                <a:gridCol w="1448485"/>
              </a:tblGrid>
              <a:tr h="207804">
                <a:tc>
                  <a:txBody>
                    <a:bodyPr/>
                    <a:lstStyle/>
                    <a:p>
                      <a:r>
                        <a:rPr kumimoji="1" lang="ja-JP" altLang="en-US" sz="1200" dirty="0" smtClean="0"/>
                        <a:t>分類</a:t>
                      </a:r>
                      <a:endParaRPr kumimoji="1" lang="ja-JP" altLang="en-US" sz="1200" dirty="0"/>
                    </a:p>
                  </a:txBody>
                  <a:tcPr anchor="ctr"/>
                </a:tc>
                <a:tc>
                  <a:txBody>
                    <a:bodyPr/>
                    <a:lstStyle/>
                    <a:p>
                      <a:r>
                        <a:rPr kumimoji="1" lang="ja-JP" altLang="en-US" sz="1200" dirty="0" smtClean="0"/>
                        <a:t>提供主体（提供データ）</a:t>
                      </a:r>
                      <a:endParaRPr kumimoji="1" lang="ja-JP" altLang="en-US" sz="1200" dirty="0"/>
                    </a:p>
                  </a:txBody>
                  <a:tcPr anchor="ctr"/>
                </a:tc>
                <a:tc>
                  <a:txBody>
                    <a:bodyPr/>
                    <a:lstStyle/>
                    <a:p>
                      <a:r>
                        <a:rPr kumimoji="1" lang="ja-JP" altLang="en-US" sz="1200" dirty="0" smtClean="0"/>
                        <a:t>内容</a:t>
                      </a:r>
                      <a:endParaRPr kumimoji="1" lang="ja-JP" altLang="en-US" sz="1200" dirty="0"/>
                    </a:p>
                  </a:txBody>
                  <a:tcPr anchor="ctr"/>
                </a:tc>
                <a:tc>
                  <a:txBody>
                    <a:bodyPr/>
                    <a:lstStyle/>
                    <a:p>
                      <a:r>
                        <a:rPr kumimoji="1" lang="ja-JP" altLang="en-US" sz="1200" dirty="0" smtClean="0"/>
                        <a:t>データ利用制限</a:t>
                      </a:r>
                      <a:endParaRPr kumimoji="1" lang="ja-JP" altLang="en-US" sz="1200" dirty="0"/>
                    </a:p>
                  </a:txBody>
                  <a:tcPr anchor="ctr"/>
                </a:tc>
              </a:tr>
              <a:tr h="301744">
                <a:tc rowSpan="3">
                  <a:txBody>
                    <a:bodyPr/>
                    <a:lstStyle/>
                    <a:p>
                      <a:pPr marL="0" marR="0" lvl="1" indent="0" algn="l" defTabSz="672541" rtl="0" eaLnBrk="1" fontAlgn="auto" latinLnBrk="0" hangingPunct="1">
                        <a:lnSpc>
                          <a:spcPct val="100000"/>
                        </a:lnSpc>
                        <a:spcBef>
                          <a:spcPts val="0"/>
                        </a:spcBef>
                        <a:spcAft>
                          <a:spcPts val="0"/>
                        </a:spcAft>
                        <a:buClrTx/>
                        <a:buSzTx/>
                        <a:buFontTx/>
                        <a:buNone/>
                        <a:tabLst/>
                        <a:defRPr/>
                      </a:pPr>
                      <a:r>
                        <a:rPr lang="ja-JP" altLang="en-US" sz="1200" dirty="0" smtClean="0"/>
                        <a:t>実費の請求</a:t>
                      </a:r>
                      <a:endParaRPr lang="en-US" altLang="ja-JP" sz="1200" dirty="0" smtClean="0">
                        <a:solidFill>
                          <a:schemeClr val="bg2"/>
                        </a:solidFill>
                      </a:endParaRPr>
                    </a:p>
                  </a:txBody>
                  <a:tcPr anchor="ctr"/>
                </a:tc>
                <a:tc>
                  <a:txBody>
                    <a:bodyPr/>
                    <a:lstStyle/>
                    <a:p>
                      <a:pPr marL="0" indent="0">
                        <a:buFont typeface="Arial" panose="020B0604020202020204" pitchFamily="34" charset="0"/>
                        <a:buNone/>
                      </a:pPr>
                      <a:r>
                        <a:rPr kumimoji="1" lang="ja-JP" altLang="en-US" sz="1200" dirty="0" smtClean="0"/>
                        <a:t>気象データ（気象庁</a:t>
                      </a:r>
                      <a:r>
                        <a:rPr kumimoji="1" lang="ja-JP" altLang="en-US" sz="1200" dirty="0" smtClean="0"/>
                        <a:t>）</a:t>
                      </a:r>
                      <a:endParaRPr kumimoji="1" lang="en-US" altLang="ja-JP" sz="1200" dirty="0" smtClean="0"/>
                    </a:p>
                    <a:p>
                      <a:pPr marL="0" indent="0">
                        <a:buFont typeface="Arial" panose="020B0604020202020204" pitchFamily="34" charset="0"/>
                        <a:buNone/>
                      </a:pPr>
                      <a:r>
                        <a:rPr kumimoji="1" lang="ja-JP" altLang="en-US" sz="1200" dirty="0" smtClean="0"/>
                        <a:t>（一般財団法人気象業務支援センター経由）</a:t>
                      </a:r>
                    </a:p>
                  </a:txBody>
                  <a:tcPr anchor="ctr"/>
                </a:tc>
                <a:tc>
                  <a:txBody>
                    <a:bodyPr/>
                    <a:lstStyle/>
                    <a:p>
                      <a:pPr marL="285750" indent="-285750">
                        <a:buFont typeface="Arial" panose="020B0604020202020204" pitchFamily="34" charset="0"/>
                        <a:buChar char="•"/>
                      </a:pPr>
                      <a:r>
                        <a:rPr kumimoji="1" lang="ja-JP" altLang="en-US" sz="1200" dirty="0" smtClean="0"/>
                        <a:t>サーバによる提供にかかる費用について、実費を利用者数で頭割りして請求</a:t>
                      </a:r>
                    </a:p>
                  </a:txBody>
                  <a:tcPr anchor="ctr"/>
                </a:tc>
                <a:tc>
                  <a:txBody>
                    <a:bodyPr/>
                    <a:lstStyle/>
                    <a:p>
                      <a:pPr marL="0" indent="0">
                        <a:buFont typeface="Arial" panose="020B0604020202020204" pitchFamily="34" charset="0"/>
                        <a:buNone/>
                      </a:pPr>
                      <a:r>
                        <a:rPr kumimoji="1" lang="ja-JP" altLang="en-US" sz="1200" dirty="0" smtClean="0"/>
                        <a:t>気象法による利用制限</a:t>
                      </a:r>
                    </a:p>
                  </a:txBody>
                  <a:tcPr anchor="ctr"/>
                </a:tc>
              </a:tr>
              <a:tr h="708640">
                <a:tc vMerge="1">
                  <a:txBody>
                    <a:bodyPr/>
                    <a:lstStyle/>
                    <a:p>
                      <a:pPr marL="0" marR="0" lvl="1" indent="0" algn="l" defTabSz="672541" rtl="0" eaLnBrk="1" fontAlgn="auto" latinLnBrk="0" hangingPunct="1">
                        <a:lnSpc>
                          <a:spcPct val="100000"/>
                        </a:lnSpc>
                        <a:spcBef>
                          <a:spcPts val="0"/>
                        </a:spcBef>
                        <a:spcAft>
                          <a:spcPts val="0"/>
                        </a:spcAft>
                        <a:buClrTx/>
                        <a:buSzTx/>
                        <a:buFontTx/>
                        <a:buNone/>
                        <a:tabLst/>
                        <a:defRPr/>
                      </a:pPr>
                      <a:endParaRPr lang="en-US" altLang="ja-JP" sz="1600" dirty="0" smtClean="0">
                        <a:solidFill>
                          <a:schemeClr val="bg2"/>
                        </a:solidFill>
                      </a:endParaRPr>
                    </a:p>
                  </a:txBody>
                  <a:tcPr anchor="ctr"/>
                </a:tc>
                <a:tc>
                  <a:txBody>
                    <a:bodyPr/>
                    <a:lstStyle/>
                    <a:p>
                      <a:pPr marL="0" indent="0">
                        <a:buFont typeface="Arial" panose="020B0604020202020204" pitchFamily="34" charset="0"/>
                        <a:buNone/>
                      </a:pPr>
                      <a:r>
                        <a:rPr kumimoji="1" lang="ja-JP" altLang="en-US" sz="1200" i="0" dirty="0" smtClean="0"/>
                        <a:t>特許・実用新案の整理標準化データ　（（独）工業所有権情報・研修館</a:t>
                      </a:r>
                      <a:r>
                        <a:rPr kumimoji="1" lang="ja-JP" altLang="en-US" sz="1200" i="0" dirty="0" smtClean="0"/>
                        <a:t>）</a:t>
                      </a:r>
                      <a:endParaRPr kumimoji="1" lang="en-US" altLang="ja-JP" sz="1200" i="0" dirty="0" smtClean="0"/>
                    </a:p>
                    <a:p>
                      <a:pPr marL="0" indent="0">
                        <a:buFont typeface="Arial" panose="020B0604020202020204" pitchFamily="34" charset="0"/>
                        <a:buNone/>
                      </a:pPr>
                      <a:r>
                        <a:rPr kumimoji="1" lang="ja-JP" altLang="en-US" sz="1200" i="0" dirty="0" smtClean="0"/>
                        <a:t>（</a:t>
                      </a:r>
                      <a:r>
                        <a:rPr kumimoji="1" lang="zh-TW" altLang="en-US" sz="1200" i="0" dirty="0" smtClean="0"/>
                        <a:t>一般財団法人日本特許情報機構</a:t>
                      </a:r>
                      <a:r>
                        <a:rPr kumimoji="1" lang="ja-JP" altLang="en-US" sz="1200" i="0" dirty="0" smtClean="0"/>
                        <a:t>経由</a:t>
                      </a:r>
                      <a:r>
                        <a:rPr kumimoji="1" lang="ja-JP" altLang="en-US" sz="1200" dirty="0" smtClean="0"/>
                        <a:t>）</a:t>
                      </a:r>
                    </a:p>
                  </a:txBody>
                  <a:tcPr anchor="ctr"/>
                </a:tc>
                <a:tc>
                  <a:txBody>
                    <a:bodyPr/>
                    <a:lstStyle/>
                    <a:p>
                      <a:pPr marL="285750" indent="-285750">
                        <a:buFont typeface="Arial" panose="020B0604020202020204" pitchFamily="34" charset="0"/>
                        <a:buChar char="•"/>
                      </a:pPr>
                      <a:r>
                        <a:rPr kumimoji="1" lang="en-US" altLang="ja-JP" sz="1200" dirty="0" smtClean="0"/>
                        <a:t>CD-R</a:t>
                      </a:r>
                      <a:r>
                        <a:rPr kumimoji="1" lang="ja-JP" altLang="en-US" sz="1200" dirty="0" smtClean="0"/>
                        <a:t>等の媒体費、コピーにかかる費用を請求</a:t>
                      </a:r>
                      <a:endParaRPr kumimoji="1" lang="en-US" altLang="ja-JP" sz="1200" dirty="0" smtClean="0"/>
                    </a:p>
                    <a:p>
                      <a:pPr marL="285750" indent="-285750">
                        <a:buFont typeface="Arial" panose="020B0604020202020204" pitchFamily="34" charset="0"/>
                        <a:buChar char="•"/>
                      </a:pPr>
                      <a:r>
                        <a:rPr kumimoji="1" lang="ja-JP" altLang="en-US" sz="1200" dirty="0" smtClean="0"/>
                        <a:t>作成費、メンテナンス費等が含まれていないことを明記</a:t>
                      </a:r>
                    </a:p>
                  </a:txBody>
                  <a:tcPr anchor="ctr"/>
                </a:tc>
                <a:tc>
                  <a:txBody>
                    <a:bodyPr/>
                    <a:lstStyle/>
                    <a:p>
                      <a:pPr marL="0" indent="0">
                        <a:buFont typeface="Arial" panose="020B0604020202020204" pitchFamily="34" charset="0"/>
                        <a:buNone/>
                      </a:pPr>
                      <a:r>
                        <a:rPr kumimoji="1" lang="ja-JP" altLang="en-US" sz="1200" dirty="0" smtClean="0"/>
                        <a:t>著作権は国に帰属</a:t>
                      </a:r>
                      <a:endParaRPr kumimoji="1" lang="en-US" altLang="ja-JP" sz="1200" dirty="0" smtClean="0"/>
                    </a:p>
                    <a:p>
                      <a:pPr marL="0" indent="0">
                        <a:buFont typeface="Arial" panose="020B0604020202020204" pitchFamily="34" charset="0"/>
                        <a:buNone/>
                      </a:pPr>
                      <a:r>
                        <a:rPr kumimoji="1" lang="ja-JP" altLang="en-US" sz="1200" dirty="0" smtClean="0"/>
                        <a:t>単純複製禁止</a:t>
                      </a:r>
                    </a:p>
                  </a:txBody>
                  <a:tcPr anchor="ctr"/>
                </a:tc>
              </a:tr>
              <a:tr h="666532">
                <a:tc vMerge="1">
                  <a:txBody>
                    <a:bodyPr/>
                    <a:lstStyle/>
                    <a:p>
                      <a:pPr marL="0" marR="0" lvl="1" indent="0" algn="l" defTabSz="672541" rtl="0" eaLnBrk="1" fontAlgn="auto" latinLnBrk="0" hangingPunct="1">
                        <a:lnSpc>
                          <a:spcPct val="100000"/>
                        </a:lnSpc>
                        <a:spcBef>
                          <a:spcPts val="0"/>
                        </a:spcBef>
                        <a:spcAft>
                          <a:spcPts val="0"/>
                        </a:spcAft>
                        <a:buClrTx/>
                        <a:buSzTx/>
                        <a:buFontTx/>
                        <a:buNone/>
                        <a:tabLst/>
                        <a:defRPr/>
                      </a:pPr>
                      <a:endParaRPr lang="en-US" altLang="ja-JP" sz="1400" dirty="0" smtClean="0">
                        <a:solidFill>
                          <a:schemeClr val="bg2"/>
                        </a:solidFill>
                      </a:endParaRPr>
                    </a:p>
                  </a:txBody>
                  <a:tcPr anchor="ctr"/>
                </a:tc>
                <a:tc>
                  <a:txBody>
                    <a:bodyPr/>
                    <a:lstStyle/>
                    <a:p>
                      <a:pPr marL="0" indent="0">
                        <a:buFont typeface="Arial" panose="020B0604020202020204" pitchFamily="34" charset="0"/>
                        <a:buNone/>
                      </a:pPr>
                      <a:r>
                        <a:rPr kumimoji="1" lang="ja-JP" altLang="en-US" sz="1200" dirty="0" smtClean="0"/>
                        <a:t>オーダーメード集計の作成・提供、匿名データの提供（総務省）</a:t>
                      </a:r>
                    </a:p>
                  </a:txBody>
                  <a:tcPr anchor="ctr"/>
                </a:tc>
                <a:tc>
                  <a:txBody>
                    <a:bodyPr/>
                    <a:lstStyle/>
                    <a:p>
                      <a:pPr marL="285750" indent="-285750">
                        <a:buFont typeface="Arial" panose="020B0604020202020204" pitchFamily="34" charset="0"/>
                        <a:buChar char="•"/>
                      </a:pPr>
                      <a:r>
                        <a:rPr kumimoji="1" lang="ja-JP" altLang="en-US" sz="1200" dirty="0" smtClean="0"/>
                        <a:t>手数料の額は統計法施行令で定められており、（</a:t>
                      </a:r>
                      <a:r>
                        <a:rPr kumimoji="1" lang="en-US" altLang="ja-JP" sz="1200" dirty="0" smtClean="0"/>
                        <a:t>1</a:t>
                      </a:r>
                      <a:r>
                        <a:rPr kumimoji="1" lang="ja-JP" altLang="en-US" sz="1200" dirty="0" smtClean="0"/>
                        <a:t>）作業に要する費用、（</a:t>
                      </a:r>
                      <a:r>
                        <a:rPr kumimoji="1" lang="en-US" altLang="ja-JP" sz="1200" dirty="0" smtClean="0"/>
                        <a:t>2</a:t>
                      </a:r>
                      <a:r>
                        <a:rPr kumimoji="1" lang="ja-JP" altLang="en-US" sz="1200" dirty="0" smtClean="0"/>
                        <a:t>）提供媒体の費用、（</a:t>
                      </a:r>
                      <a:r>
                        <a:rPr kumimoji="1" lang="en-US" altLang="ja-JP" sz="1200" dirty="0" smtClean="0"/>
                        <a:t>3</a:t>
                      </a:r>
                      <a:r>
                        <a:rPr kumimoji="1" lang="ja-JP" altLang="en-US" sz="1200" dirty="0" smtClean="0"/>
                        <a:t>）送付に要する費用、（</a:t>
                      </a:r>
                      <a:r>
                        <a:rPr kumimoji="1" lang="en-US" altLang="ja-JP" sz="1200" dirty="0" smtClean="0"/>
                        <a:t>4</a:t>
                      </a:r>
                      <a:r>
                        <a:rPr kumimoji="1" lang="ja-JP" altLang="en-US" sz="1200" dirty="0" smtClean="0"/>
                        <a:t>）特別な費用</a:t>
                      </a:r>
                      <a:endParaRPr kumimoji="1" lang="en-US" altLang="ja-JP" sz="1200" dirty="0" smtClean="0"/>
                    </a:p>
                  </a:txBody>
                  <a:tcPr anchor="ctr"/>
                </a:tc>
                <a:tc>
                  <a:txBody>
                    <a:bodyPr/>
                    <a:lstStyle/>
                    <a:p>
                      <a:pPr marL="0" indent="0">
                        <a:buFont typeface="Arial" panose="020B0604020202020204" pitchFamily="34" charset="0"/>
                        <a:buNone/>
                      </a:pPr>
                      <a:r>
                        <a:rPr kumimoji="1" lang="ja-JP" altLang="en-US" sz="1200" dirty="0" smtClean="0">
                          <a:solidFill>
                            <a:schemeClr val="bg2"/>
                          </a:solidFill>
                        </a:rPr>
                        <a:t>オーダーメイド集計対象の限定</a:t>
                      </a:r>
                      <a:endParaRPr kumimoji="1" lang="en-US" altLang="ja-JP" sz="1200" dirty="0" smtClean="0">
                        <a:solidFill>
                          <a:schemeClr val="bg2"/>
                        </a:solidFill>
                      </a:endParaRPr>
                    </a:p>
                    <a:p>
                      <a:pPr marL="0" indent="0">
                        <a:buFont typeface="Arial" panose="020B0604020202020204" pitchFamily="34" charset="0"/>
                        <a:buNone/>
                      </a:pPr>
                      <a:r>
                        <a:rPr kumimoji="1" lang="ja-JP" altLang="en-US" sz="1200" dirty="0" smtClean="0">
                          <a:solidFill>
                            <a:schemeClr val="bg2"/>
                          </a:solidFill>
                        </a:rPr>
                        <a:t>（統計法、総務省令）</a:t>
                      </a:r>
                    </a:p>
                  </a:txBody>
                  <a:tcPr anchor="ctr"/>
                </a:tc>
              </a:tr>
              <a:tr h="545192">
                <a:tc rowSpan="3">
                  <a:txBody>
                    <a:bodyPr/>
                    <a:lstStyle/>
                    <a:p>
                      <a:r>
                        <a:rPr lang="ja-JP" altLang="en-US" sz="1200" dirty="0" smtClean="0"/>
                        <a:t>データ整備費用の一部請求</a:t>
                      </a:r>
                      <a:endParaRPr kumimoji="1" lang="ja-JP" altLang="en-US" sz="1200" dirty="0"/>
                    </a:p>
                  </a:txBody>
                  <a:tcPr anchor="ctr"/>
                </a:tc>
                <a:tc>
                  <a:txBody>
                    <a:bodyPr/>
                    <a:lstStyle/>
                    <a:p>
                      <a:pPr marL="0" indent="0">
                        <a:buFont typeface="Arial" panose="020B0604020202020204" pitchFamily="34" charset="0"/>
                        <a:buNone/>
                      </a:pPr>
                      <a:r>
                        <a:rPr kumimoji="1" lang="ja-JP" altLang="en-US" sz="1200" dirty="0" smtClean="0"/>
                        <a:t>地図データ（自治体等）</a:t>
                      </a:r>
                      <a:endParaRPr kumimoji="1" lang="en-US" altLang="ja-JP" sz="1200" dirty="0" smtClean="0"/>
                    </a:p>
                    <a:p>
                      <a:pPr marL="0" indent="0">
                        <a:buFont typeface="Arial" panose="020B0604020202020204" pitchFamily="34" charset="0"/>
                        <a:buNone/>
                      </a:pPr>
                      <a:endParaRPr kumimoji="1" lang="en-US" altLang="ja-JP" sz="1200" dirty="0" smtClean="0"/>
                    </a:p>
                    <a:p>
                      <a:pPr marL="0" indent="0">
                        <a:buFont typeface="Arial" panose="020B0604020202020204" pitchFamily="34" charset="0"/>
                        <a:buNone/>
                      </a:pPr>
                      <a:r>
                        <a:rPr kumimoji="1" lang="ja-JP" altLang="en-US" sz="1200" dirty="0" smtClean="0"/>
                        <a:t>（自治体、もしくは財団法人日本地図センター等の団体・企業経由）</a:t>
                      </a:r>
                      <a:endParaRPr kumimoji="1" lang="en-US" altLang="ja-JP" sz="1200" dirty="0" smtClean="0"/>
                    </a:p>
                  </a:txBody>
                  <a:tcPr anchor="ctr"/>
                </a:tc>
                <a:tc>
                  <a:txBody>
                    <a:bodyPr/>
                    <a:lstStyle/>
                    <a:p>
                      <a:pPr marL="285750" indent="-285750">
                        <a:buFont typeface="Arial" panose="020B0604020202020204" pitchFamily="34" charset="0"/>
                        <a:buChar char="•"/>
                      </a:pPr>
                      <a:r>
                        <a:rPr kumimoji="1" lang="ja-JP" altLang="en-US" sz="1200" dirty="0" smtClean="0"/>
                        <a:t>コピー代等複製にかかる費用を請求</a:t>
                      </a:r>
                      <a:endParaRPr kumimoji="1" lang="en-US" altLang="ja-JP" sz="1200" dirty="0" smtClean="0"/>
                    </a:p>
                    <a:p>
                      <a:pPr marL="285750" indent="-285750">
                        <a:buFont typeface="Arial" panose="020B0604020202020204" pitchFamily="34" charset="0"/>
                        <a:buChar char="•"/>
                      </a:pPr>
                      <a:r>
                        <a:rPr kumimoji="1" lang="ja-JP" altLang="en-US" sz="1200" dirty="0" smtClean="0"/>
                        <a:t>費用を上乗せして収益を整備費用の一部に利用するケースもある</a:t>
                      </a:r>
                    </a:p>
                  </a:txBody>
                  <a:tcPr anchor="ctr"/>
                </a:tc>
                <a:tc>
                  <a:txBody>
                    <a:bodyPr/>
                    <a:lstStyle/>
                    <a:p>
                      <a:pPr marL="0" indent="0">
                        <a:buFont typeface="Arial" panose="020B0604020202020204" pitchFamily="34" charset="0"/>
                        <a:buNone/>
                      </a:pPr>
                      <a:r>
                        <a:rPr kumimoji="1" lang="ja-JP" altLang="en-US" sz="1200" dirty="0" smtClean="0"/>
                        <a:t>利用方法により、測量成果の複製・使用申請が必要</a:t>
                      </a:r>
                    </a:p>
                  </a:txBody>
                  <a:tcPr anchor="ctr"/>
                </a:tc>
              </a:tr>
              <a:tr h="484876">
                <a:tc vMerge="1">
                  <a:txBody>
                    <a:bodyPr/>
                    <a:lstStyle/>
                    <a:p>
                      <a:endParaRPr kumimoji="1" lang="ja-JP" altLang="en-US" sz="1400" dirty="0"/>
                    </a:p>
                  </a:txBody>
                  <a:tcPr anchor="ctr"/>
                </a:tc>
                <a:tc>
                  <a:txBody>
                    <a:bodyPr/>
                    <a:lstStyle/>
                    <a:p>
                      <a:pPr marL="0" indent="0">
                        <a:buFont typeface="Arial" panose="020B0604020202020204" pitchFamily="34" charset="0"/>
                        <a:buNone/>
                      </a:pPr>
                      <a:r>
                        <a:rPr kumimoji="1" lang="ja-JP" altLang="en-US" sz="1200" dirty="0" smtClean="0"/>
                        <a:t>地図データ（東京都）</a:t>
                      </a:r>
                      <a:endParaRPr kumimoji="1" lang="en-US" altLang="ja-JP" sz="1200" dirty="0" smtClean="0"/>
                    </a:p>
                    <a:p>
                      <a:pPr marL="0" indent="0">
                        <a:buFont typeface="Arial" panose="020B0604020202020204" pitchFamily="34" charset="0"/>
                        <a:buNone/>
                      </a:pPr>
                      <a:endParaRPr kumimoji="1" lang="en-US" altLang="ja-JP" sz="1200" dirty="0" smtClean="0"/>
                    </a:p>
                    <a:p>
                      <a:pPr marL="0" indent="0">
                        <a:buFont typeface="Arial" panose="020B0604020202020204" pitchFamily="34" charset="0"/>
                        <a:buNone/>
                      </a:pPr>
                      <a:r>
                        <a:rPr kumimoji="1" lang="ja-JP" altLang="en-US" sz="1200" dirty="0" smtClean="0"/>
                        <a:t>（</a:t>
                      </a:r>
                      <a:r>
                        <a:rPr kumimoji="1" lang="en-US" altLang="ja-JP" sz="1200" dirty="0" smtClean="0"/>
                        <a:t>SPC</a:t>
                      </a:r>
                      <a:r>
                        <a:rPr kumimoji="1" lang="ja-JP" altLang="en-US" sz="1200" dirty="0" smtClean="0"/>
                        <a:t>経由で販売）</a:t>
                      </a:r>
                      <a:endParaRPr kumimoji="1" lang="en-US" altLang="ja-JP" sz="1200" dirty="0" smtClean="0"/>
                    </a:p>
                  </a:txBody>
                  <a:tcPr anchor="ctr"/>
                </a:tc>
                <a:tc>
                  <a:txBody>
                    <a:bodyPr/>
                    <a:lstStyle/>
                    <a:p>
                      <a:pPr marL="285750" indent="-285750">
                        <a:buFont typeface="Arial" panose="020B0604020202020204" pitchFamily="34" charset="0"/>
                        <a:buChar char="•"/>
                      </a:pPr>
                      <a:r>
                        <a:rPr kumimoji="1" lang="en-US" altLang="ja-JP" sz="1200" dirty="0" smtClean="0"/>
                        <a:t>SPC</a:t>
                      </a:r>
                      <a:r>
                        <a:rPr kumimoji="1" lang="ja-JP" altLang="en-US" sz="1200" dirty="0" smtClean="0"/>
                        <a:t>と著作権を共有</a:t>
                      </a:r>
                      <a:endParaRPr kumimoji="1" lang="en-US" altLang="ja-JP" sz="1200" dirty="0" smtClean="0"/>
                    </a:p>
                    <a:p>
                      <a:pPr marL="285750" indent="-285750">
                        <a:buFont typeface="Arial" panose="020B0604020202020204" pitchFamily="34" charset="0"/>
                        <a:buChar char="•"/>
                      </a:pPr>
                      <a:r>
                        <a:rPr kumimoji="1" lang="en-US" altLang="ja-JP" sz="1200" dirty="0" smtClean="0"/>
                        <a:t>SPC</a:t>
                      </a:r>
                      <a:r>
                        <a:rPr kumimoji="1" lang="ja-JP" altLang="en-US" sz="1200" dirty="0" smtClean="0"/>
                        <a:t>は複製にあたって著作権利用料を徴収し、一部を都に還元</a:t>
                      </a:r>
                    </a:p>
                  </a:txBody>
                  <a:tcPr anchor="ctr"/>
                </a:tc>
                <a:tc>
                  <a:txBody>
                    <a:bodyPr/>
                    <a:lstStyle/>
                    <a:p>
                      <a:pPr marL="0" indent="0">
                        <a:buFont typeface="Arial" panose="020B0604020202020204" pitchFamily="34" charset="0"/>
                        <a:buNone/>
                      </a:pPr>
                      <a:r>
                        <a:rPr kumimoji="1" lang="ja-JP" altLang="en-US" sz="1200" dirty="0" smtClean="0"/>
                        <a:t>測量法に基づく利用制限</a:t>
                      </a:r>
                    </a:p>
                  </a:txBody>
                  <a:tcPr anchor="ctr"/>
                </a:tc>
              </a:tr>
              <a:tr h="484876">
                <a:tc vMerge="1">
                  <a:txBody>
                    <a:bodyPr/>
                    <a:lstStyle/>
                    <a:p>
                      <a:endParaRPr kumimoji="1" lang="ja-JP" altLang="en-US" sz="1200" dirty="0"/>
                    </a:p>
                  </a:txBody>
                  <a:tcPr anchor="ctr"/>
                </a:tc>
                <a:tc>
                  <a:txBody>
                    <a:bodyPr/>
                    <a:lstStyle/>
                    <a:p>
                      <a:pPr marL="0" indent="0">
                        <a:buFont typeface="Arial" panose="020B0604020202020204" pitchFamily="34" charset="0"/>
                        <a:buNone/>
                      </a:pPr>
                      <a:r>
                        <a:rPr kumimoji="1" lang="ja-JP" altLang="en-US" sz="1200" dirty="0" smtClean="0"/>
                        <a:t>数値人体</a:t>
                      </a:r>
                      <a:r>
                        <a:rPr kumimoji="1" lang="ja-JP" altLang="en-US" sz="1200" dirty="0" smtClean="0"/>
                        <a:t>モデルデータ</a:t>
                      </a:r>
                      <a:endParaRPr kumimoji="1" lang="en-US" altLang="ja-JP" sz="1200" dirty="0" smtClean="0"/>
                    </a:p>
                    <a:p>
                      <a:pPr marL="0" indent="0">
                        <a:buFont typeface="Arial" panose="020B0604020202020204" pitchFamily="34" charset="0"/>
                        <a:buNone/>
                      </a:pPr>
                      <a:r>
                        <a:rPr kumimoji="1" lang="ja-JP" altLang="en-US" sz="1200" dirty="0" smtClean="0"/>
                        <a:t>（</a:t>
                      </a:r>
                      <a:r>
                        <a:rPr kumimoji="1" lang="ja-JP" altLang="en-US" sz="1200" dirty="0" smtClean="0"/>
                        <a:t>（独）情報通信研究機構 ）</a:t>
                      </a:r>
                    </a:p>
                  </a:txBody>
                  <a:tcPr anchor="ctr"/>
                </a:tc>
                <a:tc>
                  <a:txBody>
                    <a:bodyPr/>
                    <a:lstStyle/>
                    <a:p>
                      <a:pPr marL="285750" indent="-285750">
                        <a:buFont typeface="Arial" panose="020B0604020202020204" pitchFamily="34" charset="0"/>
                        <a:buChar char="•"/>
                      </a:pPr>
                      <a:r>
                        <a:rPr kumimoji="1" lang="ja-JP" altLang="en-US" sz="1200" dirty="0" smtClean="0"/>
                        <a:t>数値人体モデルデータベースを</a:t>
                      </a:r>
                      <a:r>
                        <a:rPr kumimoji="1" lang="en-US" altLang="ja-JP" sz="1200" dirty="0" smtClean="0"/>
                        <a:t>CD-R</a:t>
                      </a:r>
                      <a:r>
                        <a:rPr kumimoji="1" lang="ja-JP" altLang="en-US" sz="1200" dirty="0" smtClean="0"/>
                        <a:t>に記録し、ボクセル</a:t>
                      </a:r>
                      <a:r>
                        <a:rPr kumimoji="1" lang="en-US" altLang="ja-JP" sz="1200" dirty="0" smtClean="0"/>
                        <a:t>raw</a:t>
                      </a:r>
                      <a:r>
                        <a:rPr kumimoji="1" lang="ja-JP" altLang="en-US" sz="1200" dirty="0" smtClean="0"/>
                        <a:t>データで提供。</a:t>
                      </a:r>
                    </a:p>
                    <a:p>
                      <a:pPr marL="285750" indent="-285750">
                        <a:buFont typeface="Arial" panose="020B0604020202020204" pitchFamily="34" charset="0"/>
                        <a:buChar char="•"/>
                      </a:pPr>
                      <a:r>
                        <a:rPr kumimoji="1" lang="ja-JP" altLang="en-US" sz="1200" dirty="0" smtClean="0"/>
                        <a:t>提供価格は研究に投じた資金の回収のみを目的として設定</a:t>
                      </a:r>
                    </a:p>
                  </a:txBody>
                  <a:tcPr anchor="ctr"/>
                </a:tc>
                <a:tc>
                  <a:txBody>
                    <a:bodyPr/>
                    <a:lstStyle/>
                    <a:p>
                      <a:pPr marL="0" indent="0">
                        <a:buFont typeface="Arial" panose="020B0604020202020204" pitchFamily="34" charset="0"/>
                        <a:buNone/>
                      </a:pPr>
                      <a:r>
                        <a:rPr kumimoji="1" lang="ja-JP" altLang="en-US" sz="1200" dirty="0" smtClean="0"/>
                        <a:t>製品を製造・販売・配布等する場合には、別途に契約（個別利用契約）が必要</a:t>
                      </a:r>
                    </a:p>
                  </a:txBody>
                  <a:tcPr anchor="ctr"/>
                </a:tc>
              </a:tr>
            </a:tbl>
          </a:graphicData>
        </a:graphic>
      </p:graphicFrame>
    </p:spTree>
    <p:extLst>
      <p:ext uri="{BB962C8B-B14F-4D97-AF65-F5344CB8AC3E}">
        <p14:creationId xmlns:p14="http://schemas.microsoft.com/office/powerpoint/2010/main" val="17063413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2400" dirty="0" smtClean="0"/>
              <a:t>３．オープンデータと有償データ</a:t>
            </a:r>
            <a:endParaRPr kumimoji="1" lang="ja-JP" altLang="en-US" sz="2400" dirty="0"/>
          </a:p>
        </p:txBody>
      </p:sp>
      <p:sp>
        <p:nvSpPr>
          <p:cNvPr id="3" name="コンテンツ プレースホルダー 2"/>
          <p:cNvSpPr>
            <a:spLocks noGrp="1"/>
          </p:cNvSpPr>
          <p:nvPr>
            <p:ph idx="1"/>
          </p:nvPr>
        </p:nvSpPr>
        <p:spPr>
          <a:xfrm>
            <a:off x="351414" y="1143001"/>
            <a:ext cx="9146415" cy="5310335"/>
          </a:xfrm>
        </p:spPr>
        <p:txBody>
          <a:bodyPr>
            <a:normAutofit/>
          </a:bodyPr>
          <a:lstStyle/>
          <a:p>
            <a:pPr marL="360000" indent="-342900">
              <a:spcBef>
                <a:spcPts val="600"/>
              </a:spcBef>
              <a:buFont typeface="Wingdings" panose="05000000000000000000" pitchFamily="2" charset="2"/>
              <a:buChar char="l"/>
            </a:pPr>
            <a:r>
              <a:rPr lang="ja-JP" altLang="en-US" dirty="0" smtClean="0">
                <a:solidFill>
                  <a:schemeClr val="bg2"/>
                </a:solidFill>
              </a:rPr>
              <a:t>有償で提供されているデータについてオープンデータとできるか</a:t>
            </a:r>
            <a:endParaRPr lang="en-US" altLang="ja-JP" dirty="0" smtClean="0">
              <a:solidFill>
                <a:schemeClr val="bg2"/>
              </a:solidFill>
            </a:endParaRPr>
          </a:p>
          <a:p>
            <a:pPr marL="566470" lvl="1" indent="-342900">
              <a:spcBef>
                <a:spcPts val="600"/>
              </a:spcBef>
              <a:buFont typeface="Wingdings" panose="05000000000000000000" pitchFamily="2" charset="2"/>
              <a:buChar char="l"/>
            </a:pPr>
            <a:r>
              <a:rPr lang="ja-JP" altLang="en-US" sz="2000" dirty="0" smtClean="0">
                <a:solidFill>
                  <a:schemeClr val="bg2"/>
                </a:solidFill>
              </a:rPr>
              <a:t>実費の請求をしているデータ</a:t>
            </a:r>
            <a:endParaRPr lang="en-US" altLang="ja-JP" sz="2000" dirty="0" smtClean="0">
              <a:solidFill>
                <a:schemeClr val="bg2"/>
              </a:solidFill>
            </a:endParaRPr>
          </a:p>
          <a:p>
            <a:pPr marL="223570" lvl="1" indent="0">
              <a:spcBef>
                <a:spcPts val="600"/>
              </a:spcBef>
              <a:buNone/>
            </a:pPr>
            <a:r>
              <a:rPr lang="en-US" altLang="ja-JP" sz="2000" dirty="0">
                <a:solidFill>
                  <a:schemeClr val="bg2"/>
                </a:solidFill>
              </a:rPr>
              <a:t>	</a:t>
            </a:r>
            <a:r>
              <a:rPr lang="en-US" altLang="ja-JP" sz="2000" dirty="0" smtClean="0">
                <a:solidFill>
                  <a:schemeClr val="bg2"/>
                </a:solidFill>
              </a:rPr>
              <a:t>	</a:t>
            </a:r>
            <a:r>
              <a:rPr lang="ja-JP" altLang="en-US" sz="2000" dirty="0" smtClean="0">
                <a:solidFill>
                  <a:schemeClr val="bg2"/>
                </a:solidFill>
              </a:rPr>
              <a:t>⇒　オンラインでの公開とし、サーバの提供を行うことで</a:t>
            </a:r>
            <a:endParaRPr lang="en-US" altLang="ja-JP" sz="2000" dirty="0" smtClean="0">
              <a:solidFill>
                <a:schemeClr val="bg2"/>
              </a:solidFill>
            </a:endParaRPr>
          </a:p>
          <a:p>
            <a:pPr marL="223570" lvl="1" indent="0">
              <a:spcBef>
                <a:spcPts val="600"/>
              </a:spcBef>
              <a:buNone/>
            </a:pPr>
            <a:r>
              <a:rPr lang="en-US" altLang="ja-JP" sz="2000" dirty="0">
                <a:solidFill>
                  <a:schemeClr val="bg2"/>
                </a:solidFill>
              </a:rPr>
              <a:t>	</a:t>
            </a:r>
            <a:r>
              <a:rPr lang="en-US" altLang="ja-JP" sz="2000" dirty="0" smtClean="0">
                <a:solidFill>
                  <a:schemeClr val="bg2"/>
                </a:solidFill>
              </a:rPr>
              <a:t>	</a:t>
            </a:r>
            <a:r>
              <a:rPr lang="ja-JP" altLang="en-US" sz="2000" dirty="0" smtClean="0">
                <a:solidFill>
                  <a:schemeClr val="bg2"/>
                </a:solidFill>
              </a:rPr>
              <a:t>　　オープンデータとしての提供が可能ではないか？</a:t>
            </a:r>
            <a:endParaRPr lang="en-US" altLang="ja-JP" sz="2000" dirty="0" smtClean="0">
              <a:solidFill>
                <a:schemeClr val="bg2"/>
              </a:solidFill>
            </a:endParaRPr>
          </a:p>
          <a:p>
            <a:pPr marL="566470" lvl="1" indent="-342900">
              <a:spcBef>
                <a:spcPts val="600"/>
              </a:spcBef>
              <a:buFont typeface="Wingdings" panose="05000000000000000000" pitchFamily="2" charset="2"/>
              <a:buChar char="l"/>
            </a:pPr>
            <a:endParaRPr lang="en-US" altLang="ja-JP" sz="2000" dirty="0" smtClean="0">
              <a:solidFill>
                <a:schemeClr val="bg2"/>
              </a:solidFill>
            </a:endParaRPr>
          </a:p>
          <a:p>
            <a:pPr marL="566470" lvl="1" indent="-342900">
              <a:spcBef>
                <a:spcPts val="600"/>
              </a:spcBef>
              <a:buFont typeface="Wingdings" panose="05000000000000000000" pitchFamily="2" charset="2"/>
              <a:buChar char="l"/>
            </a:pPr>
            <a:r>
              <a:rPr lang="ja-JP" altLang="en-US" sz="2000" dirty="0" smtClean="0">
                <a:solidFill>
                  <a:schemeClr val="bg2"/>
                </a:solidFill>
              </a:rPr>
              <a:t>整備費用等の負担を求めているデータ</a:t>
            </a:r>
            <a:endParaRPr lang="en-US" altLang="ja-JP" sz="2000" dirty="0" smtClean="0">
              <a:solidFill>
                <a:schemeClr val="bg2"/>
              </a:solidFill>
            </a:endParaRPr>
          </a:p>
          <a:p>
            <a:pPr marL="223570" lvl="1" indent="0">
              <a:spcBef>
                <a:spcPts val="600"/>
              </a:spcBef>
              <a:buNone/>
            </a:pPr>
            <a:r>
              <a:rPr lang="en-US" altLang="ja-JP" sz="2000" dirty="0">
                <a:solidFill>
                  <a:schemeClr val="bg2"/>
                </a:solidFill>
              </a:rPr>
              <a:t>	</a:t>
            </a:r>
            <a:r>
              <a:rPr lang="en-US" altLang="ja-JP" sz="2000" dirty="0" smtClean="0">
                <a:solidFill>
                  <a:schemeClr val="bg2"/>
                </a:solidFill>
              </a:rPr>
              <a:t>	</a:t>
            </a:r>
            <a:r>
              <a:rPr lang="ja-JP" altLang="en-US" sz="2000" dirty="0" smtClean="0">
                <a:solidFill>
                  <a:schemeClr val="bg2"/>
                </a:solidFill>
              </a:rPr>
              <a:t>⇒　オープンデータ化による経済効果の大きいデータについては、</a:t>
            </a:r>
            <a:endParaRPr lang="en-US" altLang="ja-JP" sz="2000" dirty="0" smtClean="0">
              <a:solidFill>
                <a:schemeClr val="bg2"/>
              </a:solidFill>
            </a:endParaRPr>
          </a:p>
          <a:p>
            <a:pPr marL="223570" lvl="1" indent="0">
              <a:spcBef>
                <a:spcPts val="600"/>
              </a:spcBef>
              <a:buNone/>
            </a:pPr>
            <a:r>
              <a:rPr lang="en-US" altLang="ja-JP" sz="2000" dirty="0">
                <a:solidFill>
                  <a:schemeClr val="bg2"/>
                </a:solidFill>
              </a:rPr>
              <a:t>	</a:t>
            </a:r>
            <a:r>
              <a:rPr lang="en-US" altLang="ja-JP" sz="2000" dirty="0" smtClean="0">
                <a:solidFill>
                  <a:schemeClr val="bg2"/>
                </a:solidFill>
              </a:rPr>
              <a:t>	</a:t>
            </a:r>
            <a:r>
              <a:rPr lang="ja-JP" altLang="en-US" sz="2000" dirty="0" smtClean="0">
                <a:solidFill>
                  <a:schemeClr val="bg2"/>
                </a:solidFill>
              </a:rPr>
              <a:t>　　整備費用を公共で負担し、オープンデータ化できないか？</a:t>
            </a:r>
            <a:endParaRPr lang="en-US" altLang="ja-JP" sz="2000" dirty="0" smtClean="0">
              <a:solidFill>
                <a:schemeClr val="bg2"/>
              </a:solidFill>
            </a:endParaRPr>
          </a:p>
          <a:p>
            <a:pPr marL="360000" indent="-342900">
              <a:spcBef>
                <a:spcPts val="600"/>
              </a:spcBef>
              <a:buFont typeface="Wingdings" panose="05000000000000000000" pitchFamily="2" charset="2"/>
              <a:buChar char="l"/>
            </a:pPr>
            <a:endParaRPr lang="en-US" altLang="ja-JP" dirty="0">
              <a:solidFill>
                <a:schemeClr val="bg2"/>
              </a:solidFill>
            </a:endParaRPr>
          </a:p>
          <a:p>
            <a:pPr marL="360000" indent="-342900">
              <a:spcBef>
                <a:spcPts val="600"/>
              </a:spcBef>
              <a:buFont typeface="Wingdings" panose="05000000000000000000" pitchFamily="2" charset="2"/>
              <a:buChar char="l"/>
            </a:pPr>
            <a:r>
              <a:rPr lang="ja-JP" altLang="en-US" dirty="0" smtClean="0">
                <a:solidFill>
                  <a:schemeClr val="bg2"/>
                </a:solidFill>
              </a:rPr>
              <a:t>有償で提供すること自体は問題ないとして、利便性を高めて活用できるようにしてはどうか</a:t>
            </a:r>
            <a:endParaRPr lang="en-US" altLang="ja-JP" dirty="0">
              <a:solidFill>
                <a:schemeClr val="bg2"/>
              </a:solidFill>
            </a:endParaRPr>
          </a:p>
          <a:p>
            <a:pPr marL="566470" lvl="1" indent="-342900">
              <a:spcBef>
                <a:spcPts val="600"/>
              </a:spcBef>
              <a:buFont typeface="Wingdings" panose="05000000000000000000" pitchFamily="2" charset="2"/>
              <a:buChar char="l"/>
            </a:pPr>
            <a:r>
              <a:rPr lang="ja-JP" altLang="en-US" sz="2000" dirty="0" smtClean="0">
                <a:solidFill>
                  <a:schemeClr val="bg2"/>
                </a:solidFill>
              </a:rPr>
              <a:t>無償だがデータの精度等が保証されないデータと、有償だがデータの精度等が保証されているデータのどちらが望ましいかという考え方もある</a:t>
            </a:r>
            <a:endParaRPr lang="en-US" altLang="ja-JP" sz="2000" dirty="0" smtClean="0">
              <a:solidFill>
                <a:schemeClr val="bg2"/>
              </a:solidFill>
            </a:endParaRPr>
          </a:p>
          <a:p>
            <a:pPr marL="566470" lvl="1" indent="-342900">
              <a:spcBef>
                <a:spcPts val="600"/>
              </a:spcBef>
              <a:buFont typeface="Wingdings" panose="05000000000000000000" pitchFamily="2" charset="2"/>
              <a:buChar char="l"/>
            </a:pPr>
            <a:endParaRPr lang="en-US" altLang="ja-JP" sz="2000" dirty="0" smtClean="0">
              <a:solidFill>
                <a:schemeClr val="bg2"/>
              </a:solidFill>
            </a:endParaRPr>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4</a:t>
            </a:fld>
            <a:endParaRPr lang="en-US" altLang="ja-JP"/>
          </a:p>
        </p:txBody>
      </p:sp>
    </p:spTree>
    <p:extLst>
      <p:ext uri="{BB962C8B-B14F-4D97-AF65-F5344CB8AC3E}">
        <p14:creationId xmlns:p14="http://schemas.microsoft.com/office/powerpoint/2010/main" val="8344443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2400" dirty="0" smtClean="0"/>
              <a:t>４．諸外国における有償提供に関する基本的な考え方</a:t>
            </a:r>
            <a:endParaRPr kumimoji="1" lang="ja-JP" altLang="en-US" sz="2400" dirty="0"/>
          </a:p>
        </p:txBody>
      </p:sp>
      <p:sp>
        <p:nvSpPr>
          <p:cNvPr id="3" name="コンテンツ プレースホルダー 2"/>
          <p:cNvSpPr>
            <a:spLocks noGrp="1"/>
          </p:cNvSpPr>
          <p:nvPr>
            <p:ph idx="1"/>
          </p:nvPr>
        </p:nvSpPr>
        <p:spPr>
          <a:xfrm>
            <a:off x="351414" y="1143001"/>
            <a:ext cx="9146415" cy="3006079"/>
          </a:xfrm>
        </p:spPr>
        <p:txBody>
          <a:bodyPr>
            <a:normAutofit/>
          </a:bodyPr>
          <a:lstStyle/>
          <a:p>
            <a:pPr marL="360000" indent="-342900">
              <a:spcBef>
                <a:spcPts val="600"/>
              </a:spcBef>
              <a:buFont typeface="Wingdings" panose="05000000000000000000" pitchFamily="2" charset="2"/>
              <a:buChar char="l"/>
            </a:pPr>
            <a:r>
              <a:rPr lang="en-US" altLang="ja-JP" dirty="0" smtClean="0">
                <a:solidFill>
                  <a:schemeClr val="bg2"/>
                </a:solidFill>
              </a:rPr>
              <a:t>G8</a:t>
            </a:r>
            <a:r>
              <a:rPr lang="ja-JP" altLang="en-US" dirty="0" smtClean="0">
                <a:solidFill>
                  <a:schemeClr val="bg2"/>
                </a:solidFill>
              </a:rPr>
              <a:t>サミットにおける考え方</a:t>
            </a:r>
            <a:endParaRPr lang="en-US" altLang="ja-JP" dirty="0" smtClean="0">
              <a:solidFill>
                <a:schemeClr val="bg2"/>
              </a:solidFill>
            </a:endParaRPr>
          </a:p>
          <a:p>
            <a:pPr marL="566470" lvl="1" indent="-342900">
              <a:spcBef>
                <a:spcPts val="600"/>
              </a:spcBef>
              <a:buFont typeface="Wingdings" panose="05000000000000000000" pitchFamily="2" charset="2"/>
              <a:buChar char="l"/>
            </a:pPr>
            <a:r>
              <a:rPr lang="ja-JP" altLang="en-US" dirty="0" smtClean="0">
                <a:solidFill>
                  <a:schemeClr val="bg2"/>
                </a:solidFill>
              </a:rPr>
              <a:t>オープンデータは原則として「無料で、制約のないものであるべき」</a:t>
            </a:r>
            <a:endParaRPr lang="en-US" altLang="ja-JP" dirty="0" smtClean="0">
              <a:solidFill>
                <a:schemeClr val="bg2"/>
              </a:solidFill>
            </a:endParaRPr>
          </a:p>
          <a:p>
            <a:pPr marL="223570" lvl="1" indent="0">
              <a:spcBef>
                <a:spcPts val="600"/>
              </a:spcBef>
              <a:buNone/>
            </a:pPr>
            <a:r>
              <a:rPr lang="en-US" altLang="ja-JP" dirty="0">
                <a:solidFill>
                  <a:schemeClr val="bg2"/>
                </a:solidFill>
              </a:rPr>
              <a:t>	</a:t>
            </a:r>
            <a:r>
              <a:rPr lang="en-US" altLang="ja-JP" sz="1200" dirty="0">
                <a:solidFill>
                  <a:schemeClr val="bg2"/>
                </a:solidFill>
              </a:rPr>
              <a:t>We recognize that open data should be available free of charge in order to encourage their most widespread use.</a:t>
            </a:r>
            <a:endParaRPr lang="en-US" altLang="ja-JP" sz="1200" dirty="0" smtClean="0">
              <a:solidFill>
                <a:schemeClr val="bg2"/>
              </a:solidFill>
            </a:endParaRPr>
          </a:p>
          <a:p>
            <a:pPr marL="566470" lvl="1" indent="-342900">
              <a:spcBef>
                <a:spcPts val="600"/>
              </a:spcBef>
              <a:buFont typeface="Wingdings" panose="05000000000000000000" pitchFamily="2" charset="2"/>
              <a:buChar char="l"/>
            </a:pPr>
            <a:endParaRPr lang="en-US" altLang="ja-JP" dirty="0" smtClean="0">
              <a:solidFill>
                <a:schemeClr val="bg2"/>
              </a:solidFill>
            </a:endParaRPr>
          </a:p>
          <a:p>
            <a:pPr marL="360000" indent="-342900">
              <a:spcBef>
                <a:spcPts val="600"/>
              </a:spcBef>
              <a:buFont typeface="Wingdings" panose="05000000000000000000" pitchFamily="2" charset="2"/>
              <a:buChar char="l"/>
            </a:pPr>
            <a:r>
              <a:rPr lang="ja-JP" altLang="en-US" dirty="0" smtClean="0">
                <a:solidFill>
                  <a:schemeClr val="bg2"/>
                </a:solidFill>
              </a:rPr>
              <a:t>各国のアクションプラン</a:t>
            </a:r>
            <a:endParaRPr lang="en-US" altLang="ja-JP" dirty="0" smtClean="0">
              <a:solidFill>
                <a:schemeClr val="bg2"/>
              </a:solidFill>
            </a:endParaRPr>
          </a:p>
          <a:p>
            <a:pPr marL="566470" lvl="1" indent="-342900">
              <a:spcBef>
                <a:spcPts val="600"/>
              </a:spcBef>
              <a:buFont typeface="Wingdings" panose="05000000000000000000" pitchFamily="2" charset="2"/>
              <a:buChar char="l"/>
            </a:pPr>
            <a:r>
              <a:rPr lang="ja-JP" altLang="en-US" dirty="0" smtClean="0">
                <a:solidFill>
                  <a:schemeClr val="bg2"/>
                </a:solidFill>
              </a:rPr>
              <a:t>すべてのオープンデータを無償提供し、</a:t>
            </a:r>
            <a:r>
              <a:rPr lang="en-US" altLang="ja-JP" dirty="0" smtClean="0">
                <a:solidFill>
                  <a:schemeClr val="bg2"/>
                </a:solidFill>
              </a:rPr>
              <a:t>2015</a:t>
            </a:r>
            <a:r>
              <a:rPr lang="ja-JP" altLang="en-US" dirty="0" smtClean="0">
                <a:solidFill>
                  <a:schemeClr val="bg2"/>
                </a:solidFill>
              </a:rPr>
              <a:t>年までに従来の有償データを見直す、とアクションプランで述べているのはカナダのみ。</a:t>
            </a:r>
            <a:endParaRPr lang="en-US" altLang="ja-JP" dirty="0" smtClean="0">
              <a:solidFill>
                <a:schemeClr val="bg2"/>
              </a:solidFill>
            </a:endParaRPr>
          </a:p>
          <a:p>
            <a:pPr marL="360000" indent="-342900">
              <a:spcBef>
                <a:spcPts val="600"/>
              </a:spcBef>
              <a:buFont typeface="Wingdings" panose="05000000000000000000" pitchFamily="2" charset="2"/>
              <a:buChar char="l"/>
            </a:pPr>
            <a:endParaRPr lang="en-US" altLang="ja-JP" dirty="0" smtClean="0">
              <a:solidFill>
                <a:schemeClr val="bg2"/>
              </a:solidFill>
            </a:endParaRPr>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5</a:t>
            </a:fld>
            <a:endParaRPr lang="en-US" altLang="ja-JP"/>
          </a:p>
        </p:txBody>
      </p:sp>
      <p:graphicFrame>
        <p:nvGraphicFramePr>
          <p:cNvPr id="5" name="表 4"/>
          <p:cNvGraphicFramePr>
            <a:graphicFrameLocks noGrp="1"/>
          </p:cNvGraphicFramePr>
          <p:nvPr>
            <p:extLst>
              <p:ext uri="{D42A27DB-BD31-4B8C-83A1-F6EECF244321}">
                <p14:modId xmlns:p14="http://schemas.microsoft.com/office/powerpoint/2010/main" val="1309440934"/>
              </p:ext>
            </p:extLst>
          </p:nvPr>
        </p:nvGraphicFramePr>
        <p:xfrm>
          <a:off x="848545" y="3573016"/>
          <a:ext cx="8649284" cy="2956560"/>
        </p:xfrm>
        <a:graphic>
          <a:graphicData uri="http://schemas.openxmlformats.org/drawingml/2006/table">
            <a:tbl>
              <a:tblPr firstRow="1" bandRow="1">
                <a:tableStyleId>{21E4AEA4-8DFA-4A89-87EB-49C32662AFE0}</a:tableStyleId>
              </a:tblPr>
              <a:tblGrid>
                <a:gridCol w="1368151"/>
                <a:gridCol w="7281133"/>
              </a:tblGrid>
              <a:tr h="288032">
                <a:tc>
                  <a:txBody>
                    <a:bodyPr/>
                    <a:lstStyle/>
                    <a:p>
                      <a:r>
                        <a:rPr kumimoji="1" lang="ja-JP" altLang="en-US" sz="1400" dirty="0" smtClean="0"/>
                        <a:t>国名</a:t>
                      </a:r>
                      <a:endParaRPr kumimoji="1" lang="ja-JP" altLang="en-US" sz="1400" dirty="0"/>
                    </a:p>
                  </a:txBody>
                  <a:tcPr/>
                </a:tc>
                <a:tc>
                  <a:txBody>
                    <a:bodyPr/>
                    <a:lstStyle/>
                    <a:p>
                      <a:r>
                        <a:rPr kumimoji="1" lang="ja-JP" altLang="en-US" sz="1400" dirty="0" smtClean="0"/>
                        <a:t>有償データに関する記述</a:t>
                      </a:r>
                      <a:endParaRPr kumimoji="1" lang="ja-JP" altLang="en-US" sz="1400" dirty="0"/>
                    </a:p>
                  </a:txBody>
                  <a:tcPr/>
                </a:tc>
              </a:tr>
              <a:tr h="288032">
                <a:tc>
                  <a:txBody>
                    <a:bodyPr/>
                    <a:lstStyle/>
                    <a:p>
                      <a:r>
                        <a:rPr kumimoji="1" lang="ja-JP" altLang="en-US" sz="1400" dirty="0" smtClean="0"/>
                        <a:t>アメリカ</a:t>
                      </a:r>
                      <a:endParaRPr kumimoji="1" lang="ja-JP" altLang="en-US" sz="1400" dirty="0"/>
                    </a:p>
                  </a:txBody>
                  <a:tcPr/>
                </a:tc>
                <a:tc>
                  <a:txBody>
                    <a:bodyPr/>
                    <a:lstStyle/>
                    <a:p>
                      <a:r>
                        <a:rPr kumimoji="1" lang="ja-JP" altLang="en-US" sz="1400" dirty="0" smtClean="0"/>
                        <a:t>費用については宣言なし</a:t>
                      </a:r>
                      <a:endParaRPr kumimoji="1" lang="ja-JP" altLang="en-US" sz="1400" dirty="0"/>
                    </a:p>
                  </a:txBody>
                  <a:tcPr/>
                </a:tc>
              </a:tr>
              <a:tr h="337860">
                <a:tc>
                  <a:txBody>
                    <a:bodyPr/>
                    <a:lstStyle/>
                    <a:p>
                      <a:r>
                        <a:rPr kumimoji="1" lang="ja-JP" altLang="en-US" sz="1400" dirty="0" smtClean="0"/>
                        <a:t>イギリス</a:t>
                      </a:r>
                      <a:endParaRPr kumimoji="1" lang="ja-JP" altLang="en-US" sz="1400" dirty="0"/>
                    </a:p>
                  </a:txBody>
                  <a:tcPr/>
                </a:tc>
                <a:tc>
                  <a:txBody>
                    <a:bodyPr/>
                    <a:lstStyle/>
                    <a:p>
                      <a:r>
                        <a:rPr kumimoji="1" lang="ja-JP" altLang="en-US" sz="1400" dirty="0" smtClean="0"/>
                        <a:t>①非国営機関所有、②すでに有償提供されている、③予算を収益でまかなう必要のある機関所有の重要なデータセットは、無償化が困難</a:t>
                      </a:r>
                      <a:endParaRPr kumimoji="1" lang="ja-JP" altLang="en-US" sz="1400" dirty="0"/>
                    </a:p>
                  </a:txBody>
                  <a:tcPr/>
                </a:tc>
              </a:tr>
              <a:tr h="288032">
                <a:tc>
                  <a:txBody>
                    <a:bodyPr/>
                    <a:lstStyle/>
                    <a:p>
                      <a:r>
                        <a:rPr kumimoji="1" lang="ja-JP" altLang="en-US" sz="1400" dirty="0" smtClean="0"/>
                        <a:t>フランス</a:t>
                      </a:r>
                      <a:endParaRPr kumimoji="1" lang="ja-JP" altLang="en-US" sz="1400" dirty="0"/>
                    </a:p>
                  </a:txBody>
                  <a:tcPr/>
                </a:tc>
                <a:tc>
                  <a:txBody>
                    <a:bodyPr/>
                    <a:lstStyle/>
                    <a:p>
                      <a:r>
                        <a:rPr kumimoji="1" lang="ja-JP" altLang="en-US" sz="1400" dirty="0" smtClean="0"/>
                        <a:t>無償で提供できるオープンデータの範囲を拡大する</a:t>
                      </a:r>
                      <a:endParaRPr kumimoji="1" lang="ja-JP" altLang="en-US" sz="1400" dirty="0"/>
                    </a:p>
                  </a:txBody>
                  <a:tcPr/>
                </a:tc>
              </a:tr>
              <a:tr h="288032">
                <a:tc>
                  <a:txBody>
                    <a:bodyPr/>
                    <a:lstStyle/>
                    <a:p>
                      <a:r>
                        <a:rPr kumimoji="1" lang="ja-JP" altLang="en-US" sz="1400" dirty="0" smtClean="0"/>
                        <a:t>カナダ</a:t>
                      </a:r>
                      <a:endParaRPr kumimoji="1" lang="ja-JP" altLang="en-US" sz="1400" dirty="0"/>
                    </a:p>
                  </a:txBody>
                  <a:tcPr/>
                </a:tc>
                <a:tc>
                  <a:txBody>
                    <a:bodyPr/>
                    <a:lstStyle/>
                    <a:p>
                      <a:r>
                        <a:rPr kumimoji="1" lang="ja-JP" altLang="en-US" sz="1400" dirty="0" smtClean="0"/>
                        <a:t>すべてのオープンデータを無償提供し、</a:t>
                      </a:r>
                      <a:r>
                        <a:rPr kumimoji="1" lang="en-US" altLang="ja-JP" sz="1400" dirty="0" smtClean="0"/>
                        <a:t>2015</a:t>
                      </a:r>
                      <a:r>
                        <a:rPr kumimoji="1" lang="ja-JP" altLang="en-US" sz="1400" dirty="0" smtClean="0"/>
                        <a:t>年までに従来の有償データを見直す</a:t>
                      </a:r>
                      <a:endParaRPr kumimoji="1" lang="ja-JP" altLang="en-US" sz="1400" dirty="0"/>
                    </a:p>
                  </a:txBody>
                  <a:tcPr/>
                </a:tc>
              </a:tr>
              <a:tr h="288032">
                <a:tc>
                  <a:txBody>
                    <a:bodyPr/>
                    <a:lstStyle/>
                    <a:p>
                      <a:r>
                        <a:rPr kumimoji="1" lang="ja-JP" altLang="en-US" sz="1400" dirty="0" smtClean="0"/>
                        <a:t>ドイツ</a:t>
                      </a:r>
                      <a:endParaRPr kumimoji="1" lang="ja-JP" altLang="en-US" sz="1400" dirty="0"/>
                    </a:p>
                  </a:txBody>
                  <a:tcPr/>
                </a:tc>
                <a:tc>
                  <a:txBody>
                    <a:bodyPr/>
                    <a:lstStyle/>
                    <a:p>
                      <a:r>
                        <a:rPr kumimoji="1" lang="ja-JP" altLang="en-US" sz="1400" dirty="0" smtClean="0"/>
                        <a:t>費用については宣言なし</a:t>
                      </a:r>
                      <a:endParaRPr kumimoji="1" lang="ja-JP" altLang="en-US" sz="1400" dirty="0"/>
                    </a:p>
                  </a:txBody>
                  <a:tcPr/>
                </a:tc>
              </a:tr>
              <a:tr h="288032">
                <a:tc>
                  <a:txBody>
                    <a:bodyPr/>
                    <a:lstStyle/>
                    <a:p>
                      <a:r>
                        <a:rPr kumimoji="1" lang="ja-JP" altLang="en-US" sz="1400" dirty="0" smtClean="0"/>
                        <a:t>イタリア</a:t>
                      </a:r>
                      <a:endParaRPr kumimoji="1" lang="ja-JP" altLang="en-US" sz="1400" dirty="0"/>
                    </a:p>
                  </a:txBody>
                  <a:tcPr/>
                </a:tc>
                <a:tc>
                  <a:txBody>
                    <a:bodyPr/>
                    <a:lstStyle/>
                    <a:p>
                      <a:r>
                        <a:rPr kumimoji="1" lang="ja-JP" altLang="en-US" sz="1400" dirty="0" smtClean="0"/>
                        <a:t>無償で提供できるオープンデータの範囲を拡大する</a:t>
                      </a:r>
                    </a:p>
                  </a:txBody>
                  <a:tcPr/>
                </a:tc>
              </a:tr>
              <a:tr h="288032">
                <a:tc>
                  <a:txBody>
                    <a:bodyPr/>
                    <a:lstStyle/>
                    <a:p>
                      <a:r>
                        <a:rPr kumimoji="1" lang="ja-JP" altLang="en-US" sz="1400" dirty="0" smtClean="0"/>
                        <a:t>ロシア</a:t>
                      </a:r>
                      <a:endParaRPr kumimoji="1" lang="ja-JP" altLang="en-US" sz="1400" dirty="0"/>
                    </a:p>
                  </a:txBody>
                  <a:tcPr/>
                </a:tc>
                <a:tc>
                  <a:txBody>
                    <a:bodyPr/>
                    <a:lstStyle/>
                    <a:p>
                      <a:r>
                        <a:rPr kumimoji="1" lang="ja-JP" altLang="en-US" sz="1400" dirty="0" smtClean="0"/>
                        <a:t>費用については宣言なし</a:t>
                      </a:r>
                      <a:endParaRPr kumimoji="1" lang="ja-JP" altLang="en-US" sz="1400" dirty="0"/>
                    </a:p>
                  </a:txBody>
                  <a:tcPr/>
                </a:tc>
              </a:tr>
              <a:tr h="288032">
                <a:tc>
                  <a:txBody>
                    <a:bodyPr/>
                    <a:lstStyle/>
                    <a:p>
                      <a:r>
                        <a:rPr kumimoji="1" lang="ja-JP" altLang="en-US" sz="1400" dirty="0" smtClean="0"/>
                        <a:t>日本</a:t>
                      </a:r>
                      <a:endParaRPr kumimoji="1" lang="ja-JP" altLang="en-US" sz="1400" dirty="0"/>
                    </a:p>
                  </a:txBody>
                  <a:tcPr/>
                </a:tc>
                <a:tc>
                  <a:txBody>
                    <a:bodyPr/>
                    <a:lstStyle/>
                    <a:p>
                      <a:r>
                        <a:rPr kumimoji="1" lang="ja-JP" altLang="en-US" sz="1400" dirty="0" smtClean="0"/>
                        <a:t>費用については宣言なし</a:t>
                      </a:r>
                      <a:endParaRPr kumimoji="1" lang="ja-JP" altLang="en-US" sz="1400" dirty="0"/>
                    </a:p>
                  </a:txBody>
                  <a:tcPr/>
                </a:tc>
              </a:tr>
            </a:tbl>
          </a:graphicData>
        </a:graphic>
      </p:graphicFrame>
    </p:spTree>
    <p:extLst>
      <p:ext uri="{BB962C8B-B14F-4D97-AF65-F5344CB8AC3E}">
        <p14:creationId xmlns:p14="http://schemas.microsoft.com/office/powerpoint/2010/main" val="12265602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2400" dirty="0" smtClean="0"/>
              <a:t>５．英国における対価性とオープンデータの考え方</a:t>
            </a:r>
            <a:endParaRPr kumimoji="1" lang="ja-JP" altLang="en-US" sz="2400" dirty="0"/>
          </a:p>
        </p:txBody>
      </p:sp>
      <p:sp>
        <p:nvSpPr>
          <p:cNvPr id="3" name="コンテンツ プレースホルダー 2"/>
          <p:cNvSpPr>
            <a:spLocks noGrp="1"/>
          </p:cNvSpPr>
          <p:nvPr>
            <p:ph idx="1"/>
          </p:nvPr>
        </p:nvSpPr>
        <p:spPr>
          <a:xfrm>
            <a:off x="351414" y="1143001"/>
            <a:ext cx="9146415" cy="5459803"/>
          </a:xfrm>
        </p:spPr>
        <p:txBody>
          <a:bodyPr>
            <a:normAutofit/>
          </a:bodyPr>
          <a:lstStyle/>
          <a:p>
            <a:pPr marL="360000" indent="-342900">
              <a:spcBef>
                <a:spcPts val="600"/>
              </a:spcBef>
              <a:buFont typeface="Wingdings" panose="05000000000000000000" pitchFamily="2" charset="2"/>
              <a:buChar char="l"/>
            </a:pPr>
            <a:r>
              <a:rPr lang="en-US" altLang="ja-JP" dirty="0" smtClean="0">
                <a:solidFill>
                  <a:schemeClr val="bg2"/>
                </a:solidFill>
              </a:rPr>
              <a:t>Public Data Group</a:t>
            </a:r>
            <a:r>
              <a:rPr lang="ja-JP" altLang="en-US" dirty="0" smtClean="0">
                <a:solidFill>
                  <a:schemeClr val="bg2"/>
                </a:solidFill>
              </a:rPr>
              <a:t>（</a:t>
            </a:r>
            <a:r>
              <a:rPr lang="en-US" altLang="ja-JP" dirty="0" smtClean="0">
                <a:solidFill>
                  <a:schemeClr val="bg2"/>
                </a:solidFill>
              </a:rPr>
              <a:t>Trading Fund</a:t>
            </a:r>
            <a:r>
              <a:rPr lang="ja-JP" altLang="en-US" dirty="0" smtClean="0">
                <a:solidFill>
                  <a:schemeClr val="bg2"/>
                </a:solidFill>
              </a:rPr>
              <a:t>４機関による団体）による整理</a:t>
            </a:r>
            <a:endParaRPr lang="en-US" altLang="ja-JP" dirty="0" smtClean="0">
              <a:solidFill>
                <a:schemeClr val="bg2"/>
              </a:solidFill>
            </a:endParaRPr>
          </a:p>
          <a:p>
            <a:pPr marL="360000" indent="-342900">
              <a:spcBef>
                <a:spcPts val="600"/>
              </a:spcBef>
              <a:buFont typeface="Wingdings" panose="05000000000000000000" pitchFamily="2" charset="2"/>
              <a:buChar char="l"/>
            </a:pPr>
            <a:endParaRPr lang="en-US" altLang="ja-JP" dirty="0">
              <a:solidFill>
                <a:schemeClr val="bg2"/>
              </a:solidFill>
            </a:endParaRPr>
          </a:p>
          <a:p>
            <a:pPr marL="360000" indent="-342900">
              <a:spcBef>
                <a:spcPts val="600"/>
              </a:spcBef>
              <a:buFont typeface="Wingdings" panose="05000000000000000000" pitchFamily="2" charset="2"/>
              <a:buChar char="l"/>
            </a:pPr>
            <a:endParaRPr lang="en-US" altLang="ja-JP" dirty="0" smtClean="0">
              <a:solidFill>
                <a:schemeClr val="bg2"/>
              </a:solidFill>
            </a:endParaRPr>
          </a:p>
          <a:p>
            <a:pPr marL="360000" indent="-342900">
              <a:spcBef>
                <a:spcPts val="600"/>
              </a:spcBef>
              <a:buFont typeface="Wingdings" panose="05000000000000000000" pitchFamily="2" charset="2"/>
              <a:buChar char="l"/>
            </a:pPr>
            <a:endParaRPr lang="en-US" altLang="ja-JP" dirty="0">
              <a:solidFill>
                <a:schemeClr val="bg2"/>
              </a:solidFill>
            </a:endParaRPr>
          </a:p>
          <a:p>
            <a:pPr marL="360000" indent="-342900">
              <a:spcBef>
                <a:spcPts val="600"/>
              </a:spcBef>
              <a:buFont typeface="Wingdings" panose="05000000000000000000" pitchFamily="2" charset="2"/>
              <a:buChar char="l"/>
            </a:pPr>
            <a:endParaRPr lang="en-US" altLang="ja-JP" dirty="0" smtClean="0">
              <a:solidFill>
                <a:schemeClr val="bg2"/>
              </a:solidFill>
            </a:endParaRPr>
          </a:p>
          <a:p>
            <a:pPr marL="360000" indent="-342900">
              <a:spcBef>
                <a:spcPts val="600"/>
              </a:spcBef>
              <a:buFont typeface="Wingdings" panose="05000000000000000000" pitchFamily="2" charset="2"/>
              <a:buChar char="l"/>
            </a:pPr>
            <a:endParaRPr lang="en-US" altLang="ja-JP" dirty="0">
              <a:solidFill>
                <a:schemeClr val="bg2"/>
              </a:solidFill>
            </a:endParaRPr>
          </a:p>
          <a:p>
            <a:pPr marL="566470" lvl="1" indent="-342900">
              <a:spcBef>
                <a:spcPts val="600"/>
              </a:spcBef>
              <a:buFont typeface="Wingdings" panose="05000000000000000000" pitchFamily="2" charset="2"/>
              <a:buChar char="l"/>
            </a:pPr>
            <a:r>
              <a:rPr lang="ja-JP" altLang="en-US" dirty="0" smtClean="0">
                <a:solidFill>
                  <a:schemeClr val="bg2"/>
                </a:solidFill>
              </a:rPr>
              <a:t>基本的に無償かつ再利用可能なコンテンツをオープンデータと認識</a:t>
            </a:r>
            <a:endParaRPr lang="en-US" altLang="ja-JP" dirty="0" smtClean="0">
              <a:solidFill>
                <a:schemeClr val="bg2"/>
              </a:solidFill>
            </a:endParaRPr>
          </a:p>
          <a:p>
            <a:pPr marL="566470" lvl="1" indent="-342900">
              <a:spcBef>
                <a:spcPts val="600"/>
              </a:spcBef>
              <a:buFont typeface="Wingdings" panose="05000000000000000000" pitchFamily="2" charset="2"/>
              <a:buChar char="l"/>
            </a:pPr>
            <a:r>
              <a:rPr lang="en-US" altLang="ja-JP" dirty="0" smtClean="0">
                <a:solidFill>
                  <a:schemeClr val="bg2"/>
                </a:solidFill>
              </a:rPr>
              <a:t>Public Data Group</a:t>
            </a:r>
            <a:r>
              <a:rPr lang="ja-JP" altLang="en-US" dirty="0">
                <a:solidFill>
                  <a:schemeClr val="bg2"/>
                </a:solidFill>
              </a:rPr>
              <a:t>では、「これまで有用なデータの多くが無償提供されてきており、今後もその取り組みを続ける」と</a:t>
            </a:r>
            <a:r>
              <a:rPr lang="ja-JP" altLang="en-US" dirty="0" smtClean="0">
                <a:solidFill>
                  <a:schemeClr val="bg2"/>
                </a:solidFill>
              </a:rPr>
              <a:t>した上で</a:t>
            </a:r>
            <a:r>
              <a:rPr lang="ja-JP" altLang="en-US" dirty="0">
                <a:solidFill>
                  <a:schemeClr val="bg2"/>
                </a:solidFill>
              </a:rPr>
              <a:t>、「付加価値の高いデジタルデータについては引き続き有償配布する</a:t>
            </a:r>
            <a:r>
              <a:rPr lang="ja-JP" altLang="en-US" dirty="0" smtClean="0">
                <a:solidFill>
                  <a:schemeClr val="bg2"/>
                </a:solidFill>
              </a:rPr>
              <a:t>」と整理</a:t>
            </a:r>
            <a:endParaRPr lang="en-US" altLang="ja-JP" dirty="0" smtClean="0">
              <a:solidFill>
                <a:schemeClr val="bg2"/>
              </a:solidFill>
            </a:endParaRPr>
          </a:p>
          <a:p>
            <a:pPr marL="655370" lvl="2" indent="-342900">
              <a:spcBef>
                <a:spcPts val="600"/>
              </a:spcBef>
              <a:buFont typeface="Wingdings" panose="05000000000000000000" pitchFamily="2" charset="2"/>
              <a:buChar char="l"/>
            </a:pPr>
            <a:r>
              <a:rPr lang="ja-JP" altLang="en-US" sz="1800" dirty="0" smtClean="0">
                <a:solidFill>
                  <a:schemeClr val="bg2"/>
                </a:solidFill>
              </a:rPr>
              <a:t>基本的なサービスやデータについては無料提供し、高度なデータについては料金を課金する方式を継続　（</a:t>
            </a:r>
            <a:r>
              <a:rPr lang="en-US" altLang="ja-JP" sz="1800" dirty="0" smtClean="0">
                <a:solidFill>
                  <a:schemeClr val="bg2"/>
                </a:solidFill>
              </a:rPr>
              <a:t>Ordnance Survey</a:t>
            </a:r>
            <a:r>
              <a:rPr lang="ja-JP" altLang="en-US" sz="1800" dirty="0" err="1" smtClean="0">
                <a:solidFill>
                  <a:schemeClr val="bg2"/>
                </a:solidFill>
              </a:rPr>
              <a:t>、</a:t>
            </a:r>
            <a:r>
              <a:rPr lang="en-US" altLang="ja-JP" sz="1800" dirty="0" smtClean="0">
                <a:solidFill>
                  <a:schemeClr val="bg2"/>
                </a:solidFill>
              </a:rPr>
              <a:t>Met Office</a:t>
            </a:r>
            <a:r>
              <a:rPr lang="ja-JP" altLang="en-US" sz="1800" dirty="0" smtClean="0">
                <a:solidFill>
                  <a:schemeClr val="bg2"/>
                </a:solidFill>
              </a:rPr>
              <a:t>等）</a:t>
            </a:r>
            <a:endParaRPr lang="en-US" altLang="ja-JP" sz="1800" dirty="0" smtClean="0">
              <a:solidFill>
                <a:schemeClr val="bg2"/>
              </a:solidFill>
            </a:endParaRPr>
          </a:p>
          <a:p>
            <a:pPr marL="566470" lvl="1" indent="-342900">
              <a:spcBef>
                <a:spcPts val="600"/>
              </a:spcBef>
              <a:buFont typeface="Wingdings" panose="05000000000000000000" pitchFamily="2" charset="2"/>
              <a:buChar char="l"/>
            </a:pPr>
            <a:endParaRPr lang="en-US" altLang="ja-JP" dirty="0" smtClean="0">
              <a:solidFill>
                <a:schemeClr val="bg2"/>
              </a:solidFill>
            </a:endParaRPr>
          </a:p>
          <a:p>
            <a:pPr marL="360000" indent="-342900">
              <a:spcBef>
                <a:spcPts val="600"/>
              </a:spcBef>
              <a:buFont typeface="Wingdings" panose="05000000000000000000" pitchFamily="2" charset="2"/>
              <a:buChar char="l"/>
            </a:pPr>
            <a:r>
              <a:rPr lang="ja-JP" altLang="en-US" dirty="0">
                <a:solidFill>
                  <a:schemeClr val="bg2"/>
                </a:solidFill>
              </a:rPr>
              <a:t>英国政府も「現段階で、すでに有償提供されているデータについては無償化する方針はない</a:t>
            </a:r>
            <a:r>
              <a:rPr lang="ja-JP" altLang="en-US" dirty="0" smtClean="0">
                <a:solidFill>
                  <a:schemeClr val="bg2"/>
                </a:solidFill>
              </a:rPr>
              <a:t>」としている。</a:t>
            </a:r>
            <a:endParaRPr lang="en-US" altLang="ja-JP" dirty="0" smtClean="0">
              <a:solidFill>
                <a:schemeClr val="bg2"/>
              </a:solidFill>
            </a:endParaRPr>
          </a:p>
          <a:p>
            <a:pPr marL="360000" indent="-342900">
              <a:spcBef>
                <a:spcPts val="600"/>
              </a:spcBef>
              <a:buFont typeface="Wingdings" panose="05000000000000000000" pitchFamily="2" charset="2"/>
              <a:buChar char="l"/>
            </a:pPr>
            <a:endParaRPr lang="en-US" altLang="ja-JP" dirty="0" smtClean="0">
              <a:solidFill>
                <a:schemeClr val="bg2"/>
              </a:solidFill>
            </a:endParaRPr>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6</a:t>
            </a:fld>
            <a:endParaRPr lang="en-US" altLang="ja-JP"/>
          </a:p>
        </p:txBody>
      </p:sp>
      <p:graphicFrame>
        <p:nvGraphicFramePr>
          <p:cNvPr id="6" name="表 5"/>
          <p:cNvGraphicFramePr>
            <a:graphicFrameLocks noGrp="1"/>
          </p:cNvGraphicFramePr>
          <p:nvPr>
            <p:extLst>
              <p:ext uri="{D42A27DB-BD31-4B8C-83A1-F6EECF244321}">
                <p14:modId xmlns:p14="http://schemas.microsoft.com/office/powerpoint/2010/main" val="1226392950"/>
              </p:ext>
            </p:extLst>
          </p:nvPr>
        </p:nvGraphicFramePr>
        <p:xfrm>
          <a:off x="992560" y="1700808"/>
          <a:ext cx="7848873" cy="1272142"/>
        </p:xfrm>
        <a:graphic>
          <a:graphicData uri="http://schemas.openxmlformats.org/drawingml/2006/table">
            <a:tbl>
              <a:tblPr firstRow="1" firstCol="1" bandRow="1">
                <a:tableStyleId>{21E4AEA4-8DFA-4A89-87EB-49C32662AFE0}</a:tableStyleId>
              </a:tblPr>
              <a:tblGrid>
                <a:gridCol w="1368152"/>
                <a:gridCol w="3096344"/>
                <a:gridCol w="3384377"/>
              </a:tblGrid>
              <a:tr h="360040">
                <a:tc>
                  <a:txBody>
                    <a:bodyPr/>
                    <a:lstStyle/>
                    <a:p>
                      <a:endParaRPr kumimoji="1" lang="ja-JP" altLang="en-US" dirty="0"/>
                    </a:p>
                  </a:txBody>
                  <a:tcPr anchor="ctr" anchorCtr="1"/>
                </a:tc>
                <a:tc>
                  <a:txBody>
                    <a:bodyPr/>
                    <a:lstStyle/>
                    <a:p>
                      <a:r>
                        <a:rPr kumimoji="1" lang="ja-JP" altLang="en-US" dirty="0" smtClean="0"/>
                        <a:t>再利用</a:t>
                      </a:r>
                      <a:r>
                        <a:rPr kumimoji="1" lang="en-US" altLang="ja-JP" dirty="0" smtClean="0"/>
                        <a:t>/</a:t>
                      </a:r>
                      <a:r>
                        <a:rPr kumimoji="1" lang="ja-JP" altLang="en-US" dirty="0" smtClean="0"/>
                        <a:t>再配布可能、機械判読可能</a:t>
                      </a:r>
                      <a:endParaRPr kumimoji="1" lang="ja-JP" altLang="en-US" dirty="0"/>
                    </a:p>
                  </a:txBody>
                  <a:tcPr anchor="ctr" anchorCtr="1"/>
                </a:tc>
                <a:tc>
                  <a:txBody>
                    <a:bodyPr/>
                    <a:lstStyle/>
                    <a:p>
                      <a:r>
                        <a:rPr kumimoji="1" lang="ja-JP" altLang="en-US" dirty="0" smtClean="0"/>
                        <a:t>利用制限あり（フォーマット、利用目的）</a:t>
                      </a:r>
                      <a:endParaRPr kumimoji="1" lang="ja-JP" altLang="en-US" dirty="0"/>
                    </a:p>
                  </a:txBody>
                  <a:tcPr anchor="ctr" anchorCtr="1"/>
                </a:tc>
              </a:tr>
              <a:tr h="456051">
                <a:tc>
                  <a:txBody>
                    <a:bodyPr/>
                    <a:lstStyle/>
                    <a:p>
                      <a:r>
                        <a:rPr kumimoji="1" lang="ja-JP" altLang="en-US" dirty="0" smtClean="0"/>
                        <a:t>無料</a:t>
                      </a:r>
                      <a:endParaRPr kumimoji="1" lang="ja-JP" altLang="en-US" dirty="0"/>
                    </a:p>
                  </a:txBody>
                  <a:tcPr anchor="ctr" anchorCtr="1"/>
                </a:tc>
                <a:tc>
                  <a:txBody>
                    <a:bodyPr/>
                    <a:lstStyle/>
                    <a:p>
                      <a:r>
                        <a:rPr kumimoji="1" lang="en-US" altLang="ja-JP" sz="1400" b="1" dirty="0" smtClean="0"/>
                        <a:t>Open Data</a:t>
                      </a:r>
                      <a:endParaRPr kumimoji="1" lang="ja-JP" altLang="en-US" sz="1400" b="1" dirty="0"/>
                    </a:p>
                  </a:txBody>
                  <a:tcPr anchor="ctr" anchorCtr="1"/>
                </a:tc>
                <a:tc>
                  <a:txBody>
                    <a:bodyPr/>
                    <a:lstStyle/>
                    <a:p>
                      <a:r>
                        <a:rPr kumimoji="1" lang="en-US" altLang="ja-JP" dirty="0" smtClean="0"/>
                        <a:t>Trial</a:t>
                      </a:r>
                      <a:r>
                        <a:rPr kumimoji="1" lang="en-US" altLang="ja-JP" baseline="0" dirty="0" smtClean="0"/>
                        <a:t> Access</a:t>
                      </a:r>
                      <a:endParaRPr kumimoji="1" lang="ja-JP" altLang="en-US" dirty="0"/>
                    </a:p>
                  </a:txBody>
                  <a:tcPr anchor="ctr" anchorCtr="1"/>
                </a:tc>
              </a:tr>
              <a:tr h="456051">
                <a:tc>
                  <a:txBody>
                    <a:bodyPr/>
                    <a:lstStyle/>
                    <a:p>
                      <a:r>
                        <a:rPr kumimoji="1" lang="ja-JP" altLang="en-US" dirty="0" smtClean="0"/>
                        <a:t>有料</a:t>
                      </a:r>
                      <a:endParaRPr kumimoji="1" lang="ja-JP" altLang="en-US" dirty="0"/>
                    </a:p>
                  </a:txBody>
                  <a:tcPr anchor="ctr" anchorCtr="1"/>
                </a:tc>
                <a:tc>
                  <a:txBody>
                    <a:bodyPr/>
                    <a:lstStyle/>
                    <a:p>
                      <a:r>
                        <a:rPr kumimoji="1" lang="en-US" altLang="ja-JP" dirty="0" smtClean="0"/>
                        <a:t>Cost Recovery</a:t>
                      </a:r>
                      <a:endParaRPr kumimoji="1" lang="ja-JP" altLang="en-US" dirty="0"/>
                    </a:p>
                  </a:txBody>
                  <a:tcPr anchor="ctr" anchorCtr="1"/>
                </a:tc>
                <a:tc>
                  <a:txBody>
                    <a:bodyPr/>
                    <a:lstStyle/>
                    <a:p>
                      <a:r>
                        <a:rPr kumimoji="1" lang="en-US" altLang="ja-JP" dirty="0" smtClean="0"/>
                        <a:t>Commercial Rates</a:t>
                      </a:r>
                      <a:endParaRPr kumimoji="1" lang="ja-JP" altLang="en-US" dirty="0"/>
                    </a:p>
                  </a:txBody>
                  <a:tcPr anchor="ctr" anchorCtr="1"/>
                </a:tc>
              </a:tr>
            </a:tbl>
          </a:graphicData>
        </a:graphic>
      </p:graphicFrame>
    </p:spTree>
    <p:extLst>
      <p:ext uri="{BB962C8B-B14F-4D97-AF65-F5344CB8AC3E}">
        <p14:creationId xmlns:p14="http://schemas.microsoft.com/office/powerpoint/2010/main" val="38752072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2400" dirty="0" smtClean="0"/>
              <a:t>５．英国における対価性とオープンデータの考え方</a:t>
            </a:r>
            <a:endParaRPr kumimoji="1" lang="ja-JP" altLang="en-US" sz="2400" dirty="0"/>
          </a:p>
        </p:txBody>
      </p:sp>
      <p:sp>
        <p:nvSpPr>
          <p:cNvPr id="3" name="コンテンツ プレースホルダー 2"/>
          <p:cNvSpPr>
            <a:spLocks noGrp="1"/>
          </p:cNvSpPr>
          <p:nvPr>
            <p:ph idx="1"/>
          </p:nvPr>
        </p:nvSpPr>
        <p:spPr>
          <a:xfrm>
            <a:off x="351414" y="1143001"/>
            <a:ext cx="9146415" cy="5459803"/>
          </a:xfrm>
        </p:spPr>
        <p:txBody>
          <a:bodyPr>
            <a:normAutofit/>
          </a:bodyPr>
          <a:lstStyle/>
          <a:p>
            <a:pPr marL="360000" indent="-342900">
              <a:spcBef>
                <a:spcPts val="600"/>
              </a:spcBef>
              <a:buFont typeface="Wingdings" panose="05000000000000000000" pitchFamily="2" charset="2"/>
              <a:buChar char="l"/>
            </a:pPr>
            <a:r>
              <a:rPr lang="ja-JP" altLang="en-US" dirty="0" smtClean="0">
                <a:solidFill>
                  <a:schemeClr val="bg2"/>
                </a:solidFill>
              </a:rPr>
              <a:t>政府におけるデータの有償提供の考え方</a:t>
            </a:r>
            <a:endParaRPr lang="en-US" altLang="ja-JP" dirty="0" smtClean="0">
              <a:solidFill>
                <a:schemeClr val="bg2"/>
              </a:solidFill>
            </a:endParaRPr>
          </a:p>
          <a:p>
            <a:pPr marL="566470" lvl="1" indent="-342900">
              <a:spcBef>
                <a:spcPts val="600"/>
              </a:spcBef>
              <a:buFont typeface="Wingdings" panose="05000000000000000000" pitchFamily="2" charset="2"/>
              <a:buChar char="l"/>
            </a:pPr>
            <a:r>
              <a:rPr lang="ja-JP" altLang="en-US" dirty="0">
                <a:solidFill>
                  <a:schemeClr val="bg2"/>
                </a:solidFill>
              </a:rPr>
              <a:t>情報の需要が特定層に偏っている場合は有償で情報を提供</a:t>
            </a:r>
            <a:r>
              <a:rPr lang="ja-JP" altLang="en-US" dirty="0" smtClean="0">
                <a:solidFill>
                  <a:schemeClr val="bg2"/>
                </a:solidFill>
              </a:rPr>
              <a:t>し、</a:t>
            </a:r>
            <a:r>
              <a:rPr lang="ja-JP" altLang="en-US" dirty="0">
                <a:solidFill>
                  <a:schemeClr val="bg2"/>
                </a:solidFill>
              </a:rPr>
              <a:t>より広く人々の利益に資すると考えられるものについては政府の補助（税金）による無償</a:t>
            </a:r>
            <a:r>
              <a:rPr lang="ja-JP" altLang="en-US" dirty="0" smtClean="0">
                <a:solidFill>
                  <a:schemeClr val="bg2"/>
                </a:solidFill>
              </a:rPr>
              <a:t>提供を</a:t>
            </a:r>
            <a:r>
              <a:rPr lang="ja-JP" altLang="en-US" dirty="0">
                <a:solidFill>
                  <a:schemeClr val="bg2"/>
                </a:solidFill>
              </a:rPr>
              <a:t>行う。</a:t>
            </a:r>
          </a:p>
          <a:p>
            <a:pPr marL="566470" lvl="1" indent="-342900">
              <a:spcBef>
                <a:spcPts val="600"/>
              </a:spcBef>
              <a:buFont typeface="Wingdings" panose="05000000000000000000" pitchFamily="2" charset="2"/>
              <a:buChar char="l"/>
            </a:pPr>
            <a:r>
              <a:rPr lang="ja-JP" altLang="en-US" dirty="0">
                <a:solidFill>
                  <a:schemeClr val="bg2"/>
                </a:solidFill>
              </a:rPr>
              <a:t>有償提供する情報は原価が回収できる</a:t>
            </a:r>
            <a:r>
              <a:rPr lang="ja-JP" altLang="en-US" dirty="0" smtClean="0">
                <a:solidFill>
                  <a:schemeClr val="bg2"/>
                </a:solidFill>
              </a:rPr>
              <a:t>額を</a:t>
            </a:r>
            <a:r>
              <a:rPr lang="ja-JP" altLang="en-US" dirty="0">
                <a:solidFill>
                  <a:schemeClr val="bg2"/>
                </a:solidFill>
              </a:rPr>
              <a:t>設定することが原則だが、特に民間と市場が競合する場合は、独占</a:t>
            </a:r>
            <a:r>
              <a:rPr lang="ja-JP" altLang="en-US" dirty="0" smtClean="0">
                <a:solidFill>
                  <a:schemeClr val="bg2"/>
                </a:solidFill>
              </a:rPr>
              <a:t>禁止法に</a:t>
            </a:r>
            <a:r>
              <a:rPr lang="ja-JP" altLang="en-US" dirty="0">
                <a:solidFill>
                  <a:schemeClr val="bg2"/>
                </a:solidFill>
              </a:rPr>
              <a:t>則り、同種の情報については同じ価格を設定しなければならない。</a:t>
            </a:r>
          </a:p>
          <a:p>
            <a:pPr marL="566470" lvl="1" indent="-342900">
              <a:spcBef>
                <a:spcPts val="600"/>
              </a:spcBef>
              <a:buFont typeface="Wingdings" panose="05000000000000000000" pitchFamily="2" charset="2"/>
              <a:buChar char="l"/>
            </a:pPr>
            <a:r>
              <a:rPr lang="ja-JP" altLang="en-US" dirty="0">
                <a:solidFill>
                  <a:schemeClr val="bg2"/>
                </a:solidFill>
              </a:rPr>
              <a:t>有償データの代表例として、生</a:t>
            </a:r>
            <a:r>
              <a:rPr lang="ja-JP" altLang="en-US" dirty="0" smtClean="0">
                <a:solidFill>
                  <a:schemeClr val="bg2"/>
                </a:solidFill>
              </a:rPr>
              <a:t>データ、 </a:t>
            </a:r>
            <a:r>
              <a:rPr lang="ja-JP" altLang="en-US" dirty="0">
                <a:solidFill>
                  <a:schemeClr val="bg2"/>
                </a:solidFill>
              </a:rPr>
              <a:t>付加価値がついたデータ（</a:t>
            </a:r>
            <a:r>
              <a:rPr lang="en-US" altLang="ja-JP" dirty="0">
                <a:solidFill>
                  <a:schemeClr val="bg2"/>
                </a:solidFill>
              </a:rPr>
              <a:t>Value added </a:t>
            </a:r>
            <a:r>
              <a:rPr lang="ja-JP" altLang="en-US" dirty="0" smtClean="0">
                <a:solidFill>
                  <a:schemeClr val="bg2"/>
                </a:solidFill>
              </a:rPr>
              <a:t>が</a:t>
            </a:r>
            <a:r>
              <a:rPr lang="ja-JP" altLang="en-US" dirty="0">
                <a:solidFill>
                  <a:schemeClr val="bg2"/>
                </a:solidFill>
              </a:rPr>
              <a:t>挙げられて</a:t>
            </a:r>
            <a:r>
              <a:rPr lang="ja-JP" altLang="en-US" dirty="0" smtClean="0">
                <a:solidFill>
                  <a:schemeClr val="bg2"/>
                </a:solidFill>
              </a:rPr>
              <a:t>いる</a:t>
            </a:r>
            <a:endParaRPr lang="en-US" altLang="ja-JP" dirty="0" smtClean="0">
              <a:solidFill>
                <a:schemeClr val="bg2"/>
              </a:solidFill>
            </a:endParaRPr>
          </a:p>
          <a:p>
            <a:pPr marL="566470" lvl="1" indent="-342900">
              <a:spcBef>
                <a:spcPts val="600"/>
              </a:spcBef>
              <a:buFont typeface="Wingdings" panose="05000000000000000000" pitchFamily="2" charset="2"/>
              <a:buChar char="l"/>
            </a:pPr>
            <a:r>
              <a:rPr lang="ja-JP" altLang="en-US" dirty="0" smtClean="0">
                <a:solidFill>
                  <a:schemeClr val="bg2"/>
                </a:solidFill>
              </a:rPr>
              <a:t>なお、生データについては限界費用での提供、付加価値がついたデータについては、適切な費用での提供が可能とされている。</a:t>
            </a:r>
            <a:endParaRPr lang="en-US" altLang="ja-JP" dirty="0">
              <a:solidFill>
                <a:schemeClr val="bg2"/>
              </a:solidFill>
            </a:endParaRPr>
          </a:p>
          <a:p>
            <a:pPr marL="566470" lvl="1" indent="-342900">
              <a:spcBef>
                <a:spcPts val="600"/>
              </a:spcBef>
              <a:buFont typeface="Wingdings" panose="05000000000000000000" pitchFamily="2" charset="2"/>
              <a:buChar char="l"/>
            </a:pPr>
            <a:endParaRPr lang="en-US" altLang="ja-JP" dirty="0" smtClean="0">
              <a:solidFill>
                <a:schemeClr val="bg2"/>
              </a:solidFill>
            </a:endParaRPr>
          </a:p>
          <a:p>
            <a:pPr marL="360000" indent="-342900">
              <a:spcBef>
                <a:spcPts val="600"/>
              </a:spcBef>
              <a:buFont typeface="Wingdings" panose="05000000000000000000" pitchFamily="2" charset="2"/>
              <a:buChar char="l"/>
            </a:pPr>
            <a:endParaRPr lang="en-US" altLang="ja-JP" dirty="0">
              <a:solidFill>
                <a:schemeClr val="bg2"/>
              </a:solidFill>
            </a:endParaRPr>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7</a:t>
            </a:fld>
            <a:endParaRPr lang="en-US" altLang="ja-JP"/>
          </a:p>
        </p:txBody>
      </p:sp>
    </p:spTree>
    <p:extLst>
      <p:ext uri="{BB962C8B-B14F-4D97-AF65-F5344CB8AC3E}">
        <p14:creationId xmlns:p14="http://schemas.microsoft.com/office/powerpoint/2010/main" val="294235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2400" dirty="0" smtClean="0"/>
              <a:t>参考．具体的な有償データと無償データ</a:t>
            </a:r>
            <a:endParaRPr kumimoji="1" lang="ja-JP" altLang="en-US" sz="2400" dirty="0"/>
          </a:p>
        </p:txBody>
      </p:sp>
      <p:sp>
        <p:nvSpPr>
          <p:cNvPr id="3" name="コンテンツ プレースホルダー 2"/>
          <p:cNvSpPr>
            <a:spLocks noGrp="1"/>
          </p:cNvSpPr>
          <p:nvPr>
            <p:ph idx="1"/>
          </p:nvPr>
        </p:nvSpPr>
        <p:spPr>
          <a:xfrm>
            <a:off x="351414" y="1143001"/>
            <a:ext cx="9146415" cy="5459803"/>
          </a:xfrm>
        </p:spPr>
        <p:txBody>
          <a:bodyPr>
            <a:normAutofit/>
          </a:bodyPr>
          <a:lstStyle/>
          <a:p>
            <a:pPr marL="360000" indent="-342900">
              <a:spcBef>
                <a:spcPts val="600"/>
              </a:spcBef>
              <a:buFont typeface="Wingdings" panose="05000000000000000000" pitchFamily="2" charset="2"/>
              <a:buChar char="l"/>
            </a:pPr>
            <a:r>
              <a:rPr lang="en-US" altLang="ja-JP" dirty="0" smtClean="0">
                <a:solidFill>
                  <a:schemeClr val="bg2"/>
                </a:solidFill>
              </a:rPr>
              <a:t>Ordnance Survey</a:t>
            </a:r>
            <a:r>
              <a:rPr lang="ja-JP" altLang="en-US" dirty="0" smtClean="0">
                <a:solidFill>
                  <a:schemeClr val="bg2"/>
                </a:solidFill>
              </a:rPr>
              <a:t>（地図）</a:t>
            </a:r>
            <a:endParaRPr lang="en-US" altLang="ja-JP" dirty="0">
              <a:solidFill>
                <a:schemeClr val="bg2"/>
              </a:solidFill>
            </a:endParaRPr>
          </a:p>
          <a:p>
            <a:pPr marL="360000" indent="-342900">
              <a:spcBef>
                <a:spcPts val="600"/>
              </a:spcBef>
              <a:buFont typeface="Wingdings" panose="05000000000000000000" pitchFamily="2" charset="2"/>
              <a:buChar char="l"/>
            </a:pPr>
            <a:endParaRPr lang="en-US" altLang="ja-JP" dirty="0" smtClean="0">
              <a:solidFill>
                <a:schemeClr val="bg2"/>
              </a:solidFill>
            </a:endParaRPr>
          </a:p>
          <a:p>
            <a:pPr marL="360000" indent="-342900">
              <a:spcBef>
                <a:spcPts val="600"/>
              </a:spcBef>
              <a:buFont typeface="Wingdings" panose="05000000000000000000" pitchFamily="2" charset="2"/>
              <a:buChar char="l"/>
            </a:pPr>
            <a:endParaRPr lang="en-US" altLang="ja-JP" dirty="0">
              <a:solidFill>
                <a:schemeClr val="bg2"/>
              </a:solidFill>
            </a:endParaRPr>
          </a:p>
          <a:p>
            <a:pPr marL="360000" indent="-342900">
              <a:spcBef>
                <a:spcPts val="600"/>
              </a:spcBef>
              <a:buFont typeface="Wingdings" panose="05000000000000000000" pitchFamily="2" charset="2"/>
              <a:buChar char="l"/>
            </a:pPr>
            <a:endParaRPr lang="en-US" altLang="ja-JP" dirty="0" smtClean="0">
              <a:solidFill>
                <a:schemeClr val="bg2"/>
              </a:solidFill>
            </a:endParaRPr>
          </a:p>
          <a:p>
            <a:pPr marL="360000" indent="-342900">
              <a:spcBef>
                <a:spcPts val="600"/>
              </a:spcBef>
              <a:buFont typeface="Wingdings" panose="05000000000000000000" pitchFamily="2" charset="2"/>
              <a:buChar char="l"/>
            </a:pPr>
            <a:endParaRPr lang="en-US" altLang="ja-JP" dirty="0">
              <a:solidFill>
                <a:schemeClr val="bg2"/>
              </a:solidFill>
            </a:endParaRPr>
          </a:p>
          <a:p>
            <a:pPr marL="360000" indent="-342900">
              <a:spcBef>
                <a:spcPts val="600"/>
              </a:spcBef>
              <a:buFont typeface="Wingdings" panose="05000000000000000000" pitchFamily="2" charset="2"/>
              <a:buChar char="l"/>
            </a:pPr>
            <a:endParaRPr lang="en-US" altLang="ja-JP" dirty="0" smtClean="0">
              <a:solidFill>
                <a:schemeClr val="bg2"/>
              </a:solidFill>
            </a:endParaRPr>
          </a:p>
          <a:p>
            <a:pPr marL="360000" indent="-342900">
              <a:spcBef>
                <a:spcPts val="600"/>
              </a:spcBef>
              <a:buFont typeface="Wingdings" panose="05000000000000000000" pitchFamily="2" charset="2"/>
              <a:buChar char="l"/>
            </a:pPr>
            <a:endParaRPr lang="en-US" altLang="ja-JP" dirty="0">
              <a:solidFill>
                <a:schemeClr val="bg2"/>
              </a:solidFill>
            </a:endParaRPr>
          </a:p>
          <a:p>
            <a:pPr marL="360000" indent="-342900">
              <a:spcBef>
                <a:spcPts val="600"/>
              </a:spcBef>
              <a:buFont typeface="Wingdings" panose="05000000000000000000" pitchFamily="2" charset="2"/>
              <a:buChar char="l"/>
            </a:pPr>
            <a:r>
              <a:rPr lang="en-US" altLang="ja-JP" dirty="0" smtClean="0">
                <a:solidFill>
                  <a:schemeClr val="bg2"/>
                </a:solidFill>
              </a:rPr>
              <a:t>Met Office </a:t>
            </a:r>
            <a:r>
              <a:rPr lang="ja-JP" altLang="en-US" dirty="0" smtClean="0">
                <a:solidFill>
                  <a:schemeClr val="bg2"/>
                </a:solidFill>
              </a:rPr>
              <a:t>（気象）</a:t>
            </a:r>
            <a:endParaRPr lang="en-US" altLang="ja-JP" dirty="0" smtClean="0">
              <a:solidFill>
                <a:schemeClr val="bg2"/>
              </a:solidFill>
            </a:endParaRPr>
          </a:p>
          <a:p>
            <a:pPr marL="360000" indent="-342900">
              <a:spcBef>
                <a:spcPts val="600"/>
              </a:spcBef>
              <a:buFont typeface="Wingdings" panose="05000000000000000000" pitchFamily="2" charset="2"/>
              <a:buChar char="l"/>
            </a:pPr>
            <a:endParaRPr lang="en-US" altLang="ja-JP" dirty="0">
              <a:solidFill>
                <a:schemeClr val="bg2"/>
              </a:solidFill>
            </a:endParaRPr>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8</a:t>
            </a:fld>
            <a:endParaRPr lang="en-US" altLang="ja-JP"/>
          </a:p>
        </p:txBody>
      </p:sp>
      <p:graphicFrame>
        <p:nvGraphicFramePr>
          <p:cNvPr id="5" name="表 4"/>
          <p:cNvGraphicFramePr>
            <a:graphicFrameLocks noGrp="1"/>
          </p:cNvGraphicFramePr>
          <p:nvPr>
            <p:extLst>
              <p:ext uri="{D42A27DB-BD31-4B8C-83A1-F6EECF244321}">
                <p14:modId xmlns:p14="http://schemas.microsoft.com/office/powerpoint/2010/main" val="576246266"/>
              </p:ext>
            </p:extLst>
          </p:nvPr>
        </p:nvGraphicFramePr>
        <p:xfrm>
          <a:off x="704528" y="1628800"/>
          <a:ext cx="8793301" cy="1818673"/>
        </p:xfrm>
        <a:graphic>
          <a:graphicData uri="http://schemas.openxmlformats.org/drawingml/2006/table">
            <a:tbl>
              <a:tblPr firstRow="1" bandRow="1">
                <a:tableStyleId>{21E4AEA4-8DFA-4A89-87EB-49C32662AFE0}</a:tableStyleId>
              </a:tblPr>
              <a:tblGrid>
                <a:gridCol w="965718"/>
                <a:gridCol w="2994722"/>
                <a:gridCol w="4832861"/>
              </a:tblGrid>
              <a:tr h="338511">
                <a:tc>
                  <a:txBody>
                    <a:bodyPr/>
                    <a:lstStyle/>
                    <a:p>
                      <a:endParaRPr kumimoji="1" lang="ja-JP" altLang="en-US" sz="1400" dirty="0"/>
                    </a:p>
                  </a:txBody>
                  <a:tcPr anchor="ctr"/>
                </a:tc>
                <a:tc>
                  <a:txBody>
                    <a:bodyPr/>
                    <a:lstStyle/>
                    <a:p>
                      <a:r>
                        <a:rPr kumimoji="1" lang="ja-JP" altLang="en-US" sz="1400" dirty="0" smtClean="0"/>
                        <a:t>データ名</a:t>
                      </a:r>
                      <a:endParaRPr kumimoji="1" lang="ja-JP" altLang="en-US" sz="1400" dirty="0"/>
                    </a:p>
                  </a:txBody>
                  <a:tcPr anchor="ctr"/>
                </a:tc>
                <a:tc>
                  <a:txBody>
                    <a:bodyPr/>
                    <a:lstStyle/>
                    <a:p>
                      <a:r>
                        <a:rPr kumimoji="1" lang="ja-JP" altLang="en-US" sz="1400" dirty="0" smtClean="0"/>
                        <a:t>データの概要</a:t>
                      </a:r>
                      <a:endParaRPr kumimoji="1" lang="ja-JP" altLang="en-US" sz="1400" dirty="0"/>
                    </a:p>
                  </a:txBody>
                  <a:tcPr anchor="ctr"/>
                </a:tc>
              </a:tr>
              <a:tr h="309561">
                <a:tc rowSpan="3">
                  <a:txBody>
                    <a:bodyPr/>
                    <a:lstStyle/>
                    <a:p>
                      <a:pPr marL="0" marR="0" lvl="1" indent="0" algn="l" defTabSz="672541" rtl="0" eaLnBrk="1" fontAlgn="auto" latinLnBrk="0" hangingPunct="1">
                        <a:lnSpc>
                          <a:spcPct val="100000"/>
                        </a:lnSpc>
                        <a:spcBef>
                          <a:spcPts val="0"/>
                        </a:spcBef>
                        <a:spcAft>
                          <a:spcPts val="0"/>
                        </a:spcAft>
                        <a:buClrTx/>
                        <a:buSzTx/>
                        <a:buFontTx/>
                        <a:buNone/>
                        <a:tabLst/>
                        <a:defRPr/>
                      </a:pPr>
                      <a:r>
                        <a:rPr lang="ja-JP" altLang="en-US" sz="1400" dirty="0" smtClean="0">
                          <a:solidFill>
                            <a:schemeClr val="bg2"/>
                          </a:solidFill>
                        </a:rPr>
                        <a:t>有償</a:t>
                      </a:r>
                      <a:endParaRPr lang="en-US" altLang="ja-JP" sz="1400" dirty="0" smtClean="0">
                        <a:solidFill>
                          <a:schemeClr val="bg2"/>
                        </a:solidFill>
                      </a:endParaRPr>
                    </a:p>
                  </a:txBody>
                  <a:tcPr anchor="ctr"/>
                </a:tc>
                <a:tc>
                  <a:txBody>
                    <a:bodyPr/>
                    <a:lstStyle/>
                    <a:p>
                      <a:pPr marL="0" marR="0" lvl="1" indent="0" algn="l" defTabSz="672541" rtl="0" eaLnBrk="1" fontAlgn="auto" latinLnBrk="0" hangingPunct="1">
                        <a:lnSpc>
                          <a:spcPct val="100000"/>
                        </a:lnSpc>
                        <a:spcBef>
                          <a:spcPts val="0"/>
                        </a:spcBef>
                        <a:spcAft>
                          <a:spcPts val="0"/>
                        </a:spcAft>
                        <a:buClrTx/>
                        <a:buSzTx/>
                        <a:buFontTx/>
                        <a:buNone/>
                        <a:tabLst/>
                        <a:defRPr/>
                      </a:pPr>
                      <a:r>
                        <a:rPr lang="en-US" altLang="ja-JP" sz="1400" dirty="0" smtClean="0">
                          <a:solidFill>
                            <a:schemeClr val="bg2"/>
                          </a:solidFill>
                        </a:rPr>
                        <a:t>OS </a:t>
                      </a:r>
                      <a:r>
                        <a:rPr lang="en-US" altLang="ja-JP" sz="1400" dirty="0" err="1" smtClean="0">
                          <a:solidFill>
                            <a:schemeClr val="bg2"/>
                          </a:solidFill>
                        </a:rPr>
                        <a:t>MapFinder</a:t>
                      </a:r>
                      <a:endParaRPr lang="en-US" altLang="ja-JP" sz="1400" dirty="0" smtClean="0">
                        <a:solidFill>
                          <a:schemeClr val="bg2"/>
                        </a:solidFill>
                      </a:endParaRPr>
                    </a:p>
                  </a:txBody>
                  <a:tcPr anchor="ctr"/>
                </a:tc>
                <a:tc>
                  <a:txBody>
                    <a:bodyPr/>
                    <a:lstStyle/>
                    <a:p>
                      <a:pPr marL="0" marR="0" lvl="1" indent="0" algn="l" defTabSz="672541" rtl="0" eaLnBrk="1" fontAlgn="auto" latinLnBrk="0" hangingPunct="1">
                        <a:lnSpc>
                          <a:spcPct val="100000"/>
                        </a:lnSpc>
                        <a:spcBef>
                          <a:spcPts val="0"/>
                        </a:spcBef>
                        <a:spcAft>
                          <a:spcPts val="0"/>
                        </a:spcAft>
                        <a:buClrTx/>
                        <a:buSzTx/>
                        <a:buFontTx/>
                        <a:buNone/>
                        <a:tabLst/>
                        <a:defRPr/>
                      </a:pPr>
                      <a:r>
                        <a:rPr lang="en-US" altLang="ja-JP" sz="1400" i="0" dirty="0" smtClean="0">
                          <a:solidFill>
                            <a:schemeClr val="bg2"/>
                          </a:solidFill>
                        </a:rPr>
                        <a:t>100 km</a:t>
                      </a:r>
                      <a:r>
                        <a:rPr lang="en-US" altLang="ja-JP" sz="1400" i="0" baseline="30000" dirty="0" smtClean="0">
                          <a:solidFill>
                            <a:schemeClr val="bg2"/>
                          </a:solidFill>
                        </a:rPr>
                        <a:t>2</a:t>
                      </a:r>
                      <a:r>
                        <a:rPr lang="ja-JP" altLang="en-US" sz="1400" i="0" dirty="0" smtClean="0">
                          <a:solidFill>
                            <a:schemeClr val="bg2"/>
                          </a:solidFill>
                        </a:rPr>
                        <a:t>単位でデジタルマップを購入できる。</a:t>
                      </a:r>
                    </a:p>
                  </a:txBody>
                  <a:tcPr anchor="ctr"/>
                </a:tc>
              </a:tr>
              <a:tr h="290463">
                <a:tc vMerge="1">
                  <a:txBody>
                    <a:bodyPr/>
                    <a:lstStyle/>
                    <a:p>
                      <a:endParaRPr kumimoji="1" lang="ja-JP" altLang="en-US"/>
                    </a:p>
                  </a:txBody>
                  <a:tcPr/>
                </a:tc>
                <a:tc>
                  <a:txBody>
                    <a:bodyPr/>
                    <a:lstStyle/>
                    <a:p>
                      <a:pPr marL="0" marR="0" lvl="1" indent="0" algn="l" defTabSz="672541" rtl="0" eaLnBrk="1" fontAlgn="auto" latinLnBrk="0" hangingPunct="1">
                        <a:lnSpc>
                          <a:spcPct val="100000"/>
                        </a:lnSpc>
                        <a:spcBef>
                          <a:spcPts val="0"/>
                        </a:spcBef>
                        <a:spcAft>
                          <a:spcPts val="0"/>
                        </a:spcAft>
                        <a:buClrTx/>
                        <a:buSzTx/>
                        <a:buFontTx/>
                        <a:buNone/>
                        <a:tabLst/>
                        <a:defRPr/>
                      </a:pPr>
                      <a:r>
                        <a:rPr lang="en-US" altLang="ja-JP" sz="1400" dirty="0" err="1" smtClean="0">
                          <a:solidFill>
                            <a:schemeClr val="bg2"/>
                          </a:solidFill>
                        </a:rPr>
                        <a:t>Promap</a:t>
                      </a:r>
                      <a:endParaRPr lang="en-US" altLang="ja-JP" sz="1400" dirty="0" smtClean="0">
                        <a:solidFill>
                          <a:schemeClr val="bg2"/>
                        </a:solidFill>
                      </a:endParaRPr>
                    </a:p>
                  </a:txBody>
                  <a:tcPr anchor="ctr"/>
                </a:tc>
                <a:tc>
                  <a:txBody>
                    <a:bodyPr/>
                    <a:lstStyle/>
                    <a:p>
                      <a:pPr marL="0" marR="0" lvl="1" indent="0" algn="l" defTabSz="672541" rtl="0" eaLnBrk="1" fontAlgn="auto" latinLnBrk="0" hangingPunct="1">
                        <a:lnSpc>
                          <a:spcPct val="100000"/>
                        </a:lnSpc>
                        <a:spcBef>
                          <a:spcPts val="0"/>
                        </a:spcBef>
                        <a:spcAft>
                          <a:spcPts val="0"/>
                        </a:spcAft>
                        <a:buClrTx/>
                        <a:buSzTx/>
                        <a:buFontTx/>
                        <a:buNone/>
                        <a:tabLst/>
                        <a:defRPr/>
                      </a:pPr>
                      <a:r>
                        <a:rPr lang="ja-JP" altLang="en-US" sz="1400" i="0" dirty="0" smtClean="0">
                          <a:solidFill>
                            <a:schemeClr val="bg2"/>
                          </a:solidFill>
                        </a:rPr>
                        <a:t>教育研究機関や公的機関にも有償提供</a:t>
                      </a:r>
                      <a:endParaRPr lang="en-US" altLang="ja-JP" sz="1400" i="0" dirty="0" smtClean="0">
                        <a:solidFill>
                          <a:schemeClr val="bg2"/>
                        </a:solidFill>
                      </a:endParaRPr>
                    </a:p>
                  </a:txBody>
                  <a:tcPr anchor="ctr"/>
                </a:tc>
              </a:tr>
              <a:tr h="271365">
                <a:tc vMerge="1">
                  <a:txBody>
                    <a:bodyPr/>
                    <a:lstStyle/>
                    <a:p>
                      <a:endParaRPr kumimoji="1" lang="ja-JP" altLang="en-US"/>
                    </a:p>
                  </a:txBody>
                  <a:tcPr/>
                </a:tc>
                <a:tc>
                  <a:txBody>
                    <a:bodyPr/>
                    <a:lstStyle/>
                    <a:p>
                      <a:pPr marL="0" marR="0" lvl="1" indent="0" algn="l" defTabSz="672541" rtl="0" eaLnBrk="1" fontAlgn="auto" latinLnBrk="0" hangingPunct="1">
                        <a:lnSpc>
                          <a:spcPct val="100000"/>
                        </a:lnSpc>
                        <a:spcBef>
                          <a:spcPts val="0"/>
                        </a:spcBef>
                        <a:spcAft>
                          <a:spcPts val="0"/>
                        </a:spcAft>
                        <a:buClrTx/>
                        <a:buSzTx/>
                        <a:buFontTx/>
                        <a:buNone/>
                        <a:tabLst/>
                        <a:defRPr/>
                      </a:pPr>
                      <a:r>
                        <a:rPr lang="en-US" altLang="ja-JP" sz="1400" dirty="0" err="1" smtClean="0">
                          <a:solidFill>
                            <a:schemeClr val="bg2"/>
                          </a:solidFill>
                        </a:rPr>
                        <a:t>Myhistoricmap</a:t>
                      </a:r>
                      <a:endParaRPr lang="en-US" altLang="ja-JP" sz="1400" dirty="0" smtClean="0">
                        <a:solidFill>
                          <a:schemeClr val="bg2"/>
                        </a:solidFill>
                      </a:endParaRPr>
                    </a:p>
                  </a:txBody>
                  <a:tcPr anchor="ctr"/>
                </a:tc>
                <a:tc>
                  <a:txBody>
                    <a:bodyPr/>
                    <a:lstStyle/>
                    <a:p>
                      <a:pPr marL="0" marR="0" lvl="1" indent="0" algn="l" defTabSz="672541" rtl="0" eaLnBrk="1" fontAlgn="auto" latinLnBrk="0" hangingPunct="1">
                        <a:lnSpc>
                          <a:spcPct val="100000"/>
                        </a:lnSpc>
                        <a:spcBef>
                          <a:spcPts val="0"/>
                        </a:spcBef>
                        <a:spcAft>
                          <a:spcPts val="0"/>
                        </a:spcAft>
                        <a:buClrTx/>
                        <a:buSzTx/>
                        <a:buFontTx/>
                        <a:buNone/>
                        <a:tabLst/>
                        <a:defRPr/>
                      </a:pPr>
                      <a:r>
                        <a:rPr lang="en-US" altLang="ja-JP" sz="1400" i="0" dirty="0" smtClean="0">
                          <a:solidFill>
                            <a:schemeClr val="bg2"/>
                          </a:solidFill>
                        </a:rPr>
                        <a:t>1839</a:t>
                      </a:r>
                      <a:r>
                        <a:rPr lang="ja-JP" altLang="en-US" sz="1400" i="0" dirty="0" smtClean="0">
                          <a:solidFill>
                            <a:schemeClr val="bg2"/>
                          </a:solidFill>
                        </a:rPr>
                        <a:t>年以降の古地図のデジタルデータを購入することができる。地図の範囲と年度を選択しオンライン購入可能</a:t>
                      </a:r>
                    </a:p>
                  </a:txBody>
                  <a:tcPr anchor="ctr"/>
                </a:tc>
              </a:tr>
              <a:tr h="347641">
                <a:tc>
                  <a:txBody>
                    <a:bodyPr/>
                    <a:lstStyle/>
                    <a:p>
                      <a:r>
                        <a:rPr kumimoji="1" lang="ja-JP" altLang="en-US" sz="1400" dirty="0" smtClean="0"/>
                        <a:t>無償</a:t>
                      </a:r>
                      <a:endParaRPr kumimoji="1" lang="ja-JP" altLang="en-US" sz="1400" dirty="0"/>
                    </a:p>
                  </a:txBody>
                  <a:tcPr anchor="ctr"/>
                </a:tc>
                <a:tc>
                  <a:txBody>
                    <a:bodyPr/>
                    <a:lstStyle/>
                    <a:p>
                      <a:r>
                        <a:rPr kumimoji="1" lang="en-US" altLang="ja-JP" sz="1400" dirty="0" smtClean="0"/>
                        <a:t>OS Open Data</a:t>
                      </a:r>
                      <a:endParaRPr kumimoji="1" lang="ja-JP" altLang="en-US" sz="1400" dirty="0"/>
                    </a:p>
                  </a:txBody>
                  <a:tcPr anchor="ctr"/>
                </a:tc>
                <a:tc>
                  <a:txBody>
                    <a:bodyPr/>
                    <a:lstStyle/>
                    <a:p>
                      <a:r>
                        <a:rPr kumimoji="1" lang="ja-JP" altLang="en-US" sz="1400" dirty="0" smtClean="0"/>
                        <a:t>地名辞書・</a:t>
                      </a:r>
                      <a:r>
                        <a:rPr kumimoji="1" lang="en-US" altLang="ja-JP" sz="1400" dirty="0" smtClean="0"/>
                        <a:t>DB</a:t>
                      </a:r>
                      <a:r>
                        <a:rPr kumimoji="1" lang="ja-JP" altLang="en-US" sz="1400" dirty="0" err="1" smtClean="0"/>
                        <a:t>、</a:t>
                      </a:r>
                      <a:r>
                        <a:rPr kumimoji="1" lang="ja-JP" altLang="en-US" sz="1400" dirty="0" smtClean="0"/>
                        <a:t>ポストコード情報、旅行地図等</a:t>
                      </a:r>
                      <a:endParaRPr kumimoji="1" lang="ja-JP" altLang="en-US" sz="1400" dirty="0"/>
                    </a:p>
                  </a:txBody>
                  <a:tcPr anchor="ctr"/>
                </a:tc>
              </a:tr>
            </a:tbl>
          </a:graphicData>
        </a:graphic>
      </p:graphicFrame>
      <p:graphicFrame>
        <p:nvGraphicFramePr>
          <p:cNvPr id="6" name="表 5"/>
          <p:cNvGraphicFramePr>
            <a:graphicFrameLocks noGrp="1"/>
          </p:cNvGraphicFramePr>
          <p:nvPr>
            <p:extLst>
              <p:ext uri="{D42A27DB-BD31-4B8C-83A1-F6EECF244321}">
                <p14:modId xmlns:p14="http://schemas.microsoft.com/office/powerpoint/2010/main" val="2378261815"/>
              </p:ext>
            </p:extLst>
          </p:nvPr>
        </p:nvGraphicFramePr>
        <p:xfrm>
          <a:off x="704528" y="4437112"/>
          <a:ext cx="8793301" cy="1958712"/>
        </p:xfrm>
        <a:graphic>
          <a:graphicData uri="http://schemas.openxmlformats.org/drawingml/2006/table">
            <a:tbl>
              <a:tblPr firstRow="1" bandRow="1">
                <a:tableStyleId>{21E4AEA4-8DFA-4A89-87EB-49C32662AFE0}</a:tableStyleId>
              </a:tblPr>
              <a:tblGrid>
                <a:gridCol w="965718"/>
                <a:gridCol w="3514142"/>
                <a:gridCol w="4313441"/>
              </a:tblGrid>
              <a:tr h="227416">
                <a:tc>
                  <a:txBody>
                    <a:bodyPr/>
                    <a:lstStyle/>
                    <a:p>
                      <a:endParaRPr kumimoji="1" lang="ja-JP" altLang="en-US" sz="1400" dirty="0"/>
                    </a:p>
                  </a:txBody>
                  <a:tcPr anchor="ctr"/>
                </a:tc>
                <a:tc>
                  <a:txBody>
                    <a:bodyPr/>
                    <a:lstStyle/>
                    <a:p>
                      <a:r>
                        <a:rPr kumimoji="1" lang="ja-JP" altLang="en-US" sz="1400" dirty="0" smtClean="0"/>
                        <a:t>データの種類</a:t>
                      </a:r>
                      <a:endParaRPr kumimoji="1" lang="ja-JP" altLang="en-US" sz="1400" dirty="0"/>
                    </a:p>
                  </a:txBody>
                  <a:tcPr anchor="ctr"/>
                </a:tc>
                <a:tc>
                  <a:txBody>
                    <a:bodyPr/>
                    <a:lstStyle/>
                    <a:p>
                      <a:r>
                        <a:rPr kumimoji="1" lang="ja-JP" altLang="en-US" sz="1400" dirty="0" smtClean="0"/>
                        <a:t>データの概要</a:t>
                      </a:r>
                      <a:endParaRPr kumimoji="1" lang="ja-JP" altLang="en-US" sz="1400" dirty="0"/>
                    </a:p>
                  </a:txBody>
                  <a:tcPr anchor="ctr"/>
                </a:tc>
              </a:tr>
              <a:tr h="312792">
                <a:tc rowSpan="3">
                  <a:txBody>
                    <a:bodyPr/>
                    <a:lstStyle/>
                    <a:p>
                      <a:pPr marL="0" marR="0" lvl="1" indent="0" algn="l" defTabSz="672541" rtl="0" eaLnBrk="1" fontAlgn="auto" latinLnBrk="0" hangingPunct="1">
                        <a:lnSpc>
                          <a:spcPct val="100000"/>
                        </a:lnSpc>
                        <a:spcBef>
                          <a:spcPts val="0"/>
                        </a:spcBef>
                        <a:spcAft>
                          <a:spcPts val="0"/>
                        </a:spcAft>
                        <a:buClrTx/>
                        <a:buSzTx/>
                        <a:buFontTx/>
                        <a:buNone/>
                        <a:tabLst/>
                        <a:defRPr/>
                      </a:pPr>
                      <a:r>
                        <a:rPr lang="ja-JP" altLang="en-US" sz="1400" dirty="0" smtClean="0">
                          <a:solidFill>
                            <a:schemeClr val="bg2"/>
                          </a:solidFill>
                        </a:rPr>
                        <a:t>有償</a:t>
                      </a:r>
                      <a:endParaRPr lang="en-US" altLang="ja-JP" sz="1400" dirty="0" smtClean="0">
                        <a:solidFill>
                          <a:schemeClr val="bg2"/>
                        </a:solidFill>
                      </a:endParaRPr>
                    </a:p>
                  </a:txBody>
                  <a:tcPr anchor="ctr"/>
                </a:tc>
                <a:tc>
                  <a:txBody>
                    <a:bodyPr/>
                    <a:lstStyle/>
                    <a:p>
                      <a:pPr marL="0" marR="0" lvl="1" indent="0" algn="l" defTabSz="672541" rtl="0" eaLnBrk="1" fontAlgn="auto" latinLnBrk="0" hangingPunct="1">
                        <a:lnSpc>
                          <a:spcPct val="100000"/>
                        </a:lnSpc>
                        <a:spcBef>
                          <a:spcPts val="0"/>
                        </a:spcBef>
                        <a:spcAft>
                          <a:spcPts val="0"/>
                        </a:spcAft>
                        <a:buClrTx/>
                        <a:buSzTx/>
                        <a:buFontTx/>
                        <a:buNone/>
                        <a:tabLst/>
                        <a:defRPr/>
                      </a:pPr>
                      <a:r>
                        <a:rPr lang="en-US" altLang="ja-JP" sz="1400" dirty="0" smtClean="0">
                          <a:solidFill>
                            <a:schemeClr val="bg2"/>
                          </a:solidFill>
                        </a:rPr>
                        <a:t>Cost recovery including cost of capital</a:t>
                      </a:r>
                    </a:p>
                  </a:txBody>
                  <a:tcPr anchor="ctr"/>
                </a:tc>
                <a:tc>
                  <a:txBody>
                    <a:bodyPr/>
                    <a:lstStyle/>
                    <a:p>
                      <a:pPr marL="0" marR="0" lvl="1" indent="0" algn="l" defTabSz="672541" rtl="0" eaLnBrk="1" fontAlgn="auto" latinLnBrk="0" hangingPunct="1">
                        <a:lnSpc>
                          <a:spcPct val="100000"/>
                        </a:lnSpc>
                        <a:spcBef>
                          <a:spcPts val="0"/>
                        </a:spcBef>
                        <a:spcAft>
                          <a:spcPts val="0"/>
                        </a:spcAft>
                        <a:buClrTx/>
                        <a:buSzTx/>
                        <a:buFontTx/>
                        <a:buNone/>
                        <a:tabLst/>
                        <a:defRPr/>
                      </a:pPr>
                      <a:r>
                        <a:rPr lang="ja-JP" altLang="en-US" sz="1400" i="0" u="none" strike="noStrike" dirty="0" smtClean="0">
                          <a:solidFill>
                            <a:schemeClr val="bg2"/>
                          </a:solidFill>
                        </a:rPr>
                        <a:t>非競合性のある</a:t>
                      </a:r>
                      <a:r>
                        <a:rPr lang="ja-JP" altLang="en-US" sz="1400" i="0" dirty="0" smtClean="0">
                          <a:solidFill>
                            <a:schemeClr val="bg2"/>
                          </a:solidFill>
                        </a:rPr>
                        <a:t>サービス</a:t>
                      </a:r>
                    </a:p>
                  </a:txBody>
                  <a:tcPr anchor="ctr"/>
                </a:tc>
              </a:tr>
              <a:tr h="351462">
                <a:tc vMerge="1">
                  <a:txBody>
                    <a:bodyPr/>
                    <a:lstStyle/>
                    <a:p>
                      <a:endParaRPr kumimoji="1" lang="ja-JP" altLang="en-US"/>
                    </a:p>
                  </a:txBody>
                  <a:tcPr/>
                </a:tc>
                <a:tc>
                  <a:txBody>
                    <a:bodyPr/>
                    <a:lstStyle/>
                    <a:p>
                      <a:pPr marL="0" marR="0" lvl="1" indent="0" algn="l" defTabSz="672541" rtl="0" eaLnBrk="1" fontAlgn="auto" latinLnBrk="0" hangingPunct="1">
                        <a:lnSpc>
                          <a:spcPct val="100000"/>
                        </a:lnSpc>
                        <a:spcBef>
                          <a:spcPts val="0"/>
                        </a:spcBef>
                        <a:spcAft>
                          <a:spcPts val="0"/>
                        </a:spcAft>
                        <a:buClrTx/>
                        <a:buSzTx/>
                        <a:buFontTx/>
                        <a:buNone/>
                        <a:tabLst/>
                        <a:defRPr/>
                      </a:pPr>
                      <a:r>
                        <a:rPr lang="en-US" altLang="ja-JP" sz="1400" dirty="0" smtClean="0">
                          <a:solidFill>
                            <a:schemeClr val="bg2"/>
                          </a:solidFill>
                        </a:rPr>
                        <a:t>Marginal cost recovery</a:t>
                      </a:r>
                    </a:p>
                  </a:txBody>
                  <a:tcPr anchor="ctr"/>
                </a:tc>
                <a:tc>
                  <a:txBody>
                    <a:bodyPr/>
                    <a:lstStyle/>
                    <a:p>
                      <a:pPr marL="0" marR="0" lvl="1" indent="0" algn="l" defTabSz="672541" rtl="0" eaLnBrk="1" fontAlgn="auto" latinLnBrk="0" hangingPunct="1">
                        <a:lnSpc>
                          <a:spcPct val="100000"/>
                        </a:lnSpc>
                        <a:spcBef>
                          <a:spcPts val="0"/>
                        </a:spcBef>
                        <a:spcAft>
                          <a:spcPts val="0"/>
                        </a:spcAft>
                        <a:buClrTx/>
                        <a:buSzTx/>
                        <a:buFontTx/>
                        <a:buNone/>
                        <a:tabLst/>
                        <a:defRPr/>
                      </a:pPr>
                      <a:r>
                        <a:rPr lang="en-US" altLang="ja-JP" sz="1400" i="0" dirty="0" smtClean="0">
                          <a:solidFill>
                            <a:schemeClr val="bg2"/>
                          </a:solidFill>
                        </a:rPr>
                        <a:t>Core data: </a:t>
                      </a:r>
                      <a:r>
                        <a:rPr lang="ja-JP" altLang="en-US" sz="1400" i="0" dirty="0" smtClean="0">
                          <a:solidFill>
                            <a:schemeClr val="bg2"/>
                          </a:solidFill>
                        </a:rPr>
                        <a:t>より付加価値の高い</a:t>
                      </a:r>
                      <a:r>
                        <a:rPr lang="en-US" altLang="ja-JP" sz="1400" i="0" dirty="0" smtClean="0">
                          <a:solidFill>
                            <a:schemeClr val="bg2"/>
                          </a:solidFill>
                        </a:rPr>
                        <a:t>(refined)</a:t>
                      </a:r>
                      <a:r>
                        <a:rPr lang="ja-JP" altLang="en-US" sz="1400" i="0" dirty="0" smtClean="0">
                          <a:solidFill>
                            <a:schemeClr val="bg2"/>
                          </a:solidFill>
                        </a:rPr>
                        <a:t>予測・観測データ</a:t>
                      </a:r>
                      <a:endParaRPr lang="en-US" altLang="ja-JP" sz="1400" i="0" dirty="0" smtClean="0">
                        <a:solidFill>
                          <a:schemeClr val="bg2"/>
                        </a:solidFill>
                      </a:endParaRPr>
                    </a:p>
                  </a:txBody>
                  <a:tcPr anchor="ctr"/>
                </a:tc>
              </a:tr>
              <a:tr h="223624">
                <a:tc vMerge="1">
                  <a:txBody>
                    <a:bodyPr/>
                    <a:lstStyle/>
                    <a:p>
                      <a:endParaRPr kumimoji="1" lang="ja-JP" altLang="en-US"/>
                    </a:p>
                  </a:txBody>
                  <a:tcPr/>
                </a:tc>
                <a:tc>
                  <a:txBody>
                    <a:bodyPr/>
                    <a:lstStyle/>
                    <a:p>
                      <a:pPr marL="0" marR="0" lvl="1" indent="0" algn="l" defTabSz="672541" rtl="0" eaLnBrk="1" fontAlgn="auto" latinLnBrk="0" hangingPunct="1">
                        <a:lnSpc>
                          <a:spcPct val="100000"/>
                        </a:lnSpc>
                        <a:spcBef>
                          <a:spcPts val="0"/>
                        </a:spcBef>
                        <a:spcAft>
                          <a:spcPts val="0"/>
                        </a:spcAft>
                        <a:buClrTx/>
                        <a:buSzTx/>
                        <a:buFontTx/>
                        <a:buNone/>
                        <a:tabLst/>
                        <a:defRPr/>
                      </a:pPr>
                      <a:r>
                        <a:rPr lang="en-US" altLang="ja-JP" sz="1400" dirty="0" smtClean="0">
                          <a:solidFill>
                            <a:schemeClr val="bg2"/>
                          </a:solidFill>
                        </a:rPr>
                        <a:t>Market</a:t>
                      </a:r>
                      <a:r>
                        <a:rPr lang="en-US" altLang="ja-JP" sz="1400" baseline="0" dirty="0" smtClean="0">
                          <a:solidFill>
                            <a:schemeClr val="bg2"/>
                          </a:solidFill>
                        </a:rPr>
                        <a:t> based</a:t>
                      </a:r>
                      <a:endParaRPr lang="en-US" altLang="ja-JP" sz="1400" dirty="0" smtClean="0">
                        <a:solidFill>
                          <a:schemeClr val="bg2"/>
                        </a:solidFill>
                      </a:endParaRPr>
                    </a:p>
                  </a:txBody>
                  <a:tcPr anchor="ctr"/>
                </a:tc>
                <a:tc>
                  <a:txBody>
                    <a:bodyPr/>
                    <a:lstStyle/>
                    <a:p>
                      <a:pPr marL="0" marR="0" lvl="1" indent="0" algn="l" defTabSz="672541" rtl="0" eaLnBrk="1" fontAlgn="auto" latinLnBrk="0" hangingPunct="1">
                        <a:lnSpc>
                          <a:spcPct val="100000"/>
                        </a:lnSpc>
                        <a:spcBef>
                          <a:spcPts val="0"/>
                        </a:spcBef>
                        <a:spcAft>
                          <a:spcPts val="0"/>
                        </a:spcAft>
                        <a:buClrTx/>
                        <a:buSzTx/>
                        <a:buFontTx/>
                        <a:buNone/>
                        <a:tabLst/>
                        <a:defRPr/>
                      </a:pPr>
                      <a:r>
                        <a:rPr lang="ja-JP" altLang="en-US" sz="1400" i="0" dirty="0" smtClean="0">
                          <a:solidFill>
                            <a:schemeClr val="bg2"/>
                          </a:solidFill>
                        </a:rPr>
                        <a:t>商用サービス</a:t>
                      </a:r>
                      <a:r>
                        <a:rPr lang="ja-JP" altLang="en-US" sz="1400" i="0" strike="noStrike" dirty="0" smtClean="0">
                          <a:solidFill>
                            <a:schemeClr val="bg2"/>
                          </a:solidFill>
                        </a:rPr>
                        <a:t>、競合性のある</a:t>
                      </a:r>
                      <a:r>
                        <a:rPr lang="ja-JP" altLang="en-US" sz="1400" i="0" dirty="0" smtClean="0">
                          <a:solidFill>
                            <a:schemeClr val="bg2"/>
                          </a:solidFill>
                        </a:rPr>
                        <a:t>サービス</a:t>
                      </a:r>
                    </a:p>
                  </a:txBody>
                  <a:tcPr anchor="ctr"/>
                </a:tc>
              </a:tr>
              <a:tr h="0">
                <a:tc>
                  <a:txBody>
                    <a:bodyPr/>
                    <a:lstStyle/>
                    <a:p>
                      <a:r>
                        <a:rPr kumimoji="1" lang="ja-JP" altLang="en-US" sz="1400" dirty="0" smtClean="0"/>
                        <a:t>無償</a:t>
                      </a:r>
                      <a:endParaRPr kumimoji="1" lang="ja-JP" altLang="en-US" sz="1400" dirty="0"/>
                    </a:p>
                  </a:txBody>
                  <a:tcPr anchor="ctr"/>
                </a:tc>
                <a:tc>
                  <a:txBody>
                    <a:bodyPr/>
                    <a:lstStyle/>
                    <a:p>
                      <a:r>
                        <a:rPr kumimoji="1" lang="en-US" altLang="ja-JP" sz="1400" dirty="0" smtClean="0"/>
                        <a:t> The Public Weather Service (PWS) </a:t>
                      </a:r>
                      <a:r>
                        <a:rPr kumimoji="1" lang="ja-JP" altLang="en-US" sz="1400" dirty="0" smtClean="0"/>
                        <a:t>の</a:t>
                      </a:r>
                      <a:r>
                        <a:rPr kumimoji="1" lang="en-US" altLang="ja-JP" sz="1400" dirty="0" smtClean="0"/>
                        <a:t>Met Office </a:t>
                      </a:r>
                      <a:r>
                        <a:rPr kumimoji="1" lang="en-US" altLang="ja-JP" sz="1400" dirty="0" err="1" smtClean="0"/>
                        <a:t>Datapoint</a:t>
                      </a:r>
                      <a:r>
                        <a:rPr kumimoji="1" lang="en-US" altLang="ja-JP" sz="1400" dirty="0" smtClean="0"/>
                        <a:t> </a:t>
                      </a:r>
                    </a:p>
                  </a:txBody>
                  <a:tcPr anchor="ctr"/>
                </a:tc>
                <a:tc>
                  <a:txBody>
                    <a:bodyPr/>
                    <a:lstStyle/>
                    <a:p>
                      <a:r>
                        <a:rPr kumimoji="1" lang="en-US" altLang="ja-JP" sz="1400" dirty="0" smtClean="0"/>
                        <a:t>3</a:t>
                      </a:r>
                      <a:r>
                        <a:rPr kumimoji="1" lang="ja-JP" altLang="en-US" sz="1400" dirty="0" smtClean="0"/>
                        <a:t>時間ごとの予測情報等</a:t>
                      </a:r>
                      <a:endParaRPr kumimoji="1" lang="ja-JP" altLang="en-US" sz="1400" dirty="0"/>
                    </a:p>
                  </a:txBody>
                  <a:tcPr anchor="ctr"/>
                </a:tc>
              </a:tr>
            </a:tbl>
          </a:graphicData>
        </a:graphic>
      </p:graphicFrame>
    </p:spTree>
    <p:extLst>
      <p:ext uri="{BB962C8B-B14F-4D97-AF65-F5344CB8AC3E}">
        <p14:creationId xmlns:p14="http://schemas.microsoft.com/office/powerpoint/2010/main" val="19671881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本法人の設立が承認されました。"/>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49707" y="2492896"/>
            <a:ext cx="3332369" cy="24482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0906042"/>
      </p:ext>
    </p:extLst>
  </p:cSld>
  <p:clrMapOvr>
    <a:masterClrMapping/>
  </p:clrMapOvr>
  <p:timing>
    <p:tnLst>
      <p:par>
        <p:cTn id="1" dur="indefinite" restart="never" nodeType="tmRoot"/>
      </p:par>
    </p:tnLst>
  </p:timing>
</p:sld>
</file>

<file path=ppt/theme/theme1.xml><?xml version="1.0" encoding="utf-8"?>
<a:theme xmlns:a="http://schemas.openxmlformats.org/drawingml/2006/main" name="VLEDパワポ基本テンプレー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Helvetica Neue Medium"/>
        <a:ea typeface="メイリオ"/>
        <a:cs typeface="ＤＦＧ平成ゴシック体W7"/>
      </a:majorFont>
      <a:minorFont>
        <a:latin typeface="Arial"/>
        <a:ea typeface="メイリオ"/>
        <a:cs typeface="ＤＦＧ平成ゴシック体W7"/>
      </a:minorFont>
    </a:fontScheme>
    <a:fmtScheme name="ビジネス">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1" hangingPunct="1">
          <a:lnSpc>
            <a:spcPct val="100000"/>
          </a:lnSpc>
          <a:spcBef>
            <a:spcPct val="0"/>
          </a:spcBef>
          <a:spcAft>
            <a:spcPct val="0"/>
          </a:spcAft>
          <a:buClrTx/>
          <a:buSzTx/>
          <a:buFontTx/>
          <a:buNone/>
          <a:tabLst/>
          <a:defRPr kumimoji="0" lang="ko-KR"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1" hangingPunct="1">
          <a:lnSpc>
            <a:spcPct val="100000"/>
          </a:lnSpc>
          <a:spcBef>
            <a:spcPct val="0"/>
          </a:spcBef>
          <a:spcAft>
            <a:spcPct val="0"/>
          </a:spcAft>
          <a:buClrTx/>
          <a:buSzTx/>
          <a:buFontTx/>
          <a:buNone/>
          <a:tabLst/>
          <a:defRPr kumimoji="0" lang="ko-KR"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defRPr>
        </a:defPPr>
      </a:lstStyle>
    </a:lnDef>
    <a:txDef>
      <a:spPr>
        <a:noFill/>
      </a:spPr>
      <a:bodyPr wrap="square" rtlCol="0">
        <a:spAutoFit/>
      </a:bodyPr>
      <a:lstStyle>
        <a:defPPr algn="l">
          <a:defRPr kumimoji="1" dirty="0" smtClean="0">
            <a:solidFill>
              <a:schemeClr val="bg2"/>
            </a:solidFill>
            <a:latin typeface="ヒラギノ角ゴ ProN W6"/>
            <a:ea typeface="ヒラギノ角ゴ ProN W6"/>
            <a:cs typeface="ヒラギノ角ゴ ProN W6"/>
          </a:defRPr>
        </a:defPPr>
      </a:lstStyle>
    </a:txDef>
  </a:objectDefaults>
  <a:extraClrSchemeLst>
    <a:extraClrScheme>
      <a:clrScheme name="SUPERP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clrMap bg1="dk2" tx1="lt1" bg2="dk1" tx2="lt2" accent1="accent1" accent2="accent2" accent3="accent3" accent4="accent4" accent5="accent5" accent6="accent6" hlink="hlink" folHlink="folHlink"/>
    </a:extraClrScheme>
    <a:extraClrScheme>
      <a:clrScheme name="SUPERP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clrMap bg1="lt1" tx1="dk1" bg2="lt2" tx2="dk2" accent1="accent1" accent2="accent2" accent3="accent3" accent4="accent4" accent5="accent5" accent6="accent6" hlink="hlink" folHlink="folHlink"/>
    </a:extraClrScheme>
    <a:extraClrScheme>
      <a:clrScheme name="SUPERP 3">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DE00921D-40F7-43B6-BD6D-305108E5D07E}" vid="{133BE196-5EE9-4F4C-B01D-66311A1AA8D5}"/>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VLEDパワポ基本テンプレート</Template>
  <TotalTime>0</TotalTime>
  <Words>1150</Words>
  <Application>Microsoft Office PowerPoint</Application>
  <PresentationFormat>A4 210 x 297 mm</PresentationFormat>
  <Paragraphs>158</Paragraphs>
  <Slides>9</Slides>
  <Notes>0</Notes>
  <HiddenSlides>0</HiddenSlides>
  <MMClips>0</MMClips>
  <ScaleCrop>false</ScaleCrop>
  <HeadingPairs>
    <vt:vector size="6" baseType="variant">
      <vt:variant>
        <vt:lpstr>使用されているフォント</vt:lpstr>
      </vt:variant>
      <vt:variant>
        <vt:i4>14</vt:i4>
      </vt:variant>
      <vt:variant>
        <vt:lpstr>テーマ</vt:lpstr>
      </vt:variant>
      <vt:variant>
        <vt:i4>1</vt:i4>
      </vt:variant>
      <vt:variant>
        <vt:lpstr>スライド タイトル</vt:lpstr>
      </vt:variant>
      <vt:variant>
        <vt:i4>9</vt:i4>
      </vt:variant>
    </vt:vector>
  </HeadingPairs>
  <TitlesOfParts>
    <vt:vector size="24" baseType="lpstr">
      <vt:lpstr>ＤＦＧ華康ゴシック体W5</vt:lpstr>
      <vt:lpstr>ＤＦＧ平成ゴシック体W3</vt:lpstr>
      <vt:lpstr>ＤＦＧ平成ゴシック体W7</vt:lpstr>
      <vt:lpstr>굴림</vt:lpstr>
      <vt:lpstr>ＭＳ Ｐゴシック</vt:lpstr>
      <vt:lpstr>ＭＳ Ｐ明朝</vt:lpstr>
      <vt:lpstr>ヒラギノ角ゴ ProN W3</vt:lpstr>
      <vt:lpstr>ヒラギノ角ゴ ProN W6</vt:lpstr>
      <vt:lpstr>メイリオ</vt:lpstr>
      <vt:lpstr>平成明朝</vt:lpstr>
      <vt:lpstr>Arial</vt:lpstr>
      <vt:lpstr>Calibri</vt:lpstr>
      <vt:lpstr>Franklin Gothic Demi</vt:lpstr>
      <vt:lpstr>Wingdings</vt:lpstr>
      <vt:lpstr>VLEDパワポ基本テンプレート</vt:lpstr>
      <vt:lpstr>対価性のあるデータのオープンデータ化について</vt:lpstr>
      <vt:lpstr>１．行政が有償でデータ提供をする理由</vt:lpstr>
      <vt:lpstr>２．行政が有償でデータ提供をしている例</vt:lpstr>
      <vt:lpstr>３．オープンデータと有償データ</vt:lpstr>
      <vt:lpstr>４．諸外国における有償提供に関する基本的な考え方</vt:lpstr>
      <vt:lpstr>５．英国における対価性とオープンデータの考え方</vt:lpstr>
      <vt:lpstr>５．英国における対価性とオープンデータの考え方</vt:lpstr>
      <vt:lpstr>参考．具体的な有償データと無償データ</vt:lpstr>
      <vt:lpstr>PowerPoint プレゼンテーション</vt:lpstr>
    </vt:vector>
  </TitlesOfParts>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2014-12-17T06:37:59Z</dcterms:created>
  <dcterms:modified xsi:type="dcterms:W3CDTF">2015-03-13T09:57:51Z</dcterms:modified>
</cp:coreProperties>
</file>